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87" r:id="rId4"/>
    <p:sldId id="288" r:id="rId5"/>
    <p:sldId id="306" r:id="rId6"/>
    <p:sldId id="296" r:id="rId7"/>
    <p:sldId id="297" r:id="rId8"/>
    <p:sldId id="299" r:id="rId9"/>
    <p:sldId id="300" r:id="rId10"/>
    <p:sldId id="304" r:id="rId11"/>
    <p:sldId id="305" r:id="rId12"/>
    <p:sldId id="295" r:id="rId13"/>
    <p:sldId id="292" r:id="rId14"/>
    <p:sldId id="293" r:id="rId15"/>
    <p:sldId id="301" r:id="rId16"/>
    <p:sldId id="302" r:id="rId17"/>
    <p:sldId id="307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672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5" autoAdjust="0"/>
  </p:normalViewPr>
  <p:slideViewPr>
    <p:cSldViewPr snapToGrid="0" showGuides="1">
      <p:cViewPr varScale="1">
        <p:scale>
          <a:sx n="107" d="100"/>
          <a:sy n="107" d="100"/>
        </p:scale>
        <p:origin x="616" y="168"/>
      </p:cViewPr>
      <p:guideLst>
        <p:guide orient="horz" pos="4008"/>
        <p:guide pos="3840"/>
        <p:guide pos="7488"/>
        <p:guide pos="192"/>
        <p:guide orient="horz" pos="672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E40AD-CFA4-4800-BF56-AE039CB9C640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7A8B5-E136-4B35-A9B8-67077181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</a:t>
            </a:r>
          </a:p>
          <a:p>
            <a:r>
              <a:rPr lang="en-US" dirty="0"/>
              <a:t>My name is Yue Liu, I am currently a researcher at CSIRO’s data61</a:t>
            </a:r>
          </a:p>
          <a:p>
            <a:r>
              <a:rPr lang="en-US" dirty="0"/>
              <a:t>Thanks for considering me for the role of lecturer at James cook university</a:t>
            </a:r>
          </a:p>
          <a:p>
            <a:r>
              <a:rPr lang="en-US" dirty="0"/>
              <a:t>I’m </a:t>
            </a:r>
            <a:r>
              <a:rPr lang="en-US" dirty="0" err="1"/>
              <a:t>gonna</a:t>
            </a:r>
            <a:r>
              <a:rPr lang="en-US" dirty="0"/>
              <a:t> first introduce myself to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9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B8B5-B238-8BAA-A782-2DBE123C3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8EDF9-AEEC-8A82-9933-8963406C5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E8EE6-EE75-F6ED-7040-FD71E1BB1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 most appropriate one for their context. Moreover, it is unclear how effective these frameworks are at assessing and mitigating AI risks.</a:t>
            </a:r>
          </a:p>
          <a:p>
            <a:endParaRPr lang="en-US" dirty="0"/>
          </a:p>
          <a:p>
            <a:r>
              <a:rPr lang="en-US" dirty="0"/>
              <a:t>We present a comprehensive qualitative and quantitative analysis and synthesis of 16 state-of-practice AI risk assessment frameworks selected from the grey literature.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r>
              <a:rPr lang="en-US" dirty="0"/>
              <a:t>Stakeholders</a:t>
            </a:r>
          </a:p>
          <a:p>
            <a:r>
              <a:rPr lang="en-US" dirty="0"/>
              <a:t>Assessment practices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Mapped to the Australian AI ethics principles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CF40-72EF-C36A-09F0-3295034AB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7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5B6-C460-0D5A-DCA2-32E9EDEC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65420-F867-96B7-7715-87A08B6F5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C0088-A35D-E56D-3BA7-7C94BC06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literature review, we developed a question bank based on (</a:t>
            </a:r>
            <a:r>
              <a:rPr lang="en-US" dirty="0" err="1"/>
              <a:t>i</a:t>
            </a:r>
            <a:r>
              <a:rPr lang="en-US" dirty="0"/>
              <a:t>) global recognition, (ii) inclusion of risk assessment questions, and (iii) representation of different regions and industry leaders of the included frameworks.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question bank consists of 293 questions, which are mapped to Australian AI ethics principles and common risk themes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example questions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55227-2B1E-12D2-403D-8BCDB15B4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0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 metrics which aim to quantify responsible AI</a:t>
            </a:r>
          </a:p>
          <a:p>
            <a:endParaRPr lang="en-US" dirty="0"/>
          </a:p>
          <a:p>
            <a:r>
              <a:rPr lang="en-US" dirty="0"/>
              <a:t>process metrics that underpin procedural integrity, </a:t>
            </a:r>
          </a:p>
          <a:p>
            <a:r>
              <a:rPr lang="en-US" dirty="0"/>
              <a:t>resource metrics that provide necessary tools and frameworks, </a:t>
            </a:r>
          </a:p>
          <a:p>
            <a:r>
              <a:rPr lang="en-US" dirty="0"/>
              <a:t>and product metrics that reflect the outputs of AI systems.</a:t>
            </a:r>
          </a:p>
          <a:p>
            <a:endParaRPr lang="en-US" dirty="0"/>
          </a:p>
          <a:p>
            <a:r>
              <a:rPr lang="en-US" dirty="0"/>
              <a:t> thematic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Remix online IDE</a:t>
            </a:r>
          </a:p>
          <a:p>
            <a:endParaRPr lang="en-US" dirty="0"/>
          </a:p>
          <a:p>
            <a:r>
              <a:rPr lang="en-US" dirty="0"/>
              <a:t>Install private blockchain networks and deploy smart contracts</a:t>
            </a:r>
          </a:p>
          <a:p>
            <a:endParaRPr lang="en-US" dirty="0"/>
          </a:p>
          <a:p>
            <a:r>
              <a:rPr lang="en-US" dirty="0"/>
              <a:t>Help students prepare the quiz and present some academic papers about blockchain system architecture for their group work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9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governance framework consisting of six high-level principles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blockchain governance.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the framework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1) elucidates a systematic mapping of blockchain stakeholders and their respective decision rights, accountability,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incentives,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2) extends governance to the blockchain ecosystem with a set of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identified governance mechanisms, 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and 3) </a:t>
            </a:r>
            <a:r>
              <a:rPr lang="en-US" sz="1800" b="0" i="0" u="none" strike="noStrike" baseline="0" dirty="0" err="1">
                <a:latin typeface="LMRoman10-Regular"/>
              </a:rPr>
              <a:t>emphasises</a:t>
            </a:r>
            <a:r>
              <a:rPr lang="en-US" sz="1800" b="0" i="0" u="none" strike="noStrike" baseline="0" dirty="0">
                <a:latin typeface="LMRoman10-Regular"/>
              </a:rPr>
              <a:t> legal compliance and ethical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responsibilities in blockchain governance.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A pattern language consisting of 20 architectural patterns for </a:t>
            </a:r>
            <a:r>
              <a:rPr lang="en-US" sz="1800" b="0" i="0" u="none" strike="noStrike" baseline="0" dirty="0" err="1">
                <a:latin typeface="LMRoman10-Regular"/>
              </a:rPr>
              <a:t>realising</a:t>
            </a:r>
            <a:r>
              <a:rPr lang="en-US" sz="1800" b="0" i="0" u="none" strike="noStrike" baseline="0" dirty="0">
                <a:latin typeface="LMRoman10-Regular"/>
              </a:rPr>
              <a:t> the governance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blockchain. Each pattern is associated with the stage or stage transition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of blockchain platform lifecycle or on-chain transaction lifecycle.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6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We extend a widely-accepted blockchain reference architecture with additional components,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to provide guidance for the design and development of governance-driven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systems. The identified architectural patterns are associated with different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components in the extended reference architecture, to address the recurring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governance-related issues in blockchain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7515C-A6CE-CBC9-C258-1195791D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7B402-3CB6-24C4-B8BB-AADE99C1F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1E10F-DF13-8CF2-95DC-336C537B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We extend a widely-accepted blockchain reference architecture with additional components,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to provide guidance for the design and development of governance-driven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blockchain systems. The identified architectural patterns are associated with different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components in the extended reference architecture, to address the recurring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governance-related issues in blockchain systems.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B8FF7-6DE8-60EF-A9FA-571E77747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3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finished my bachelor and master degrees back in China,</a:t>
            </a:r>
          </a:p>
          <a:p>
            <a:r>
              <a:rPr lang="en-US" dirty="0"/>
              <a:t>And in 2020 I started my PhD at UNSW, and I received the university international postgraduate award</a:t>
            </a:r>
          </a:p>
          <a:p>
            <a:r>
              <a:rPr lang="en-US" dirty="0"/>
              <a:t>my PhD research topic was software architecture for governance-driven blockchain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publications I have 35 papers in total and the citation is over 14 hundred.</a:t>
            </a:r>
          </a:p>
          <a:p>
            <a:r>
              <a:rPr lang="en-US" dirty="0"/>
              <a:t>My research interests include the AI engineering, especially for LLM-based agent systems</a:t>
            </a:r>
          </a:p>
          <a:p>
            <a:endParaRPr lang="en-US" dirty="0"/>
          </a:p>
          <a:p>
            <a:r>
              <a:rPr lang="en-US" dirty="0"/>
              <a:t>Responsible AI and AI safety, which aligns with the Australian AI ethics principles</a:t>
            </a:r>
          </a:p>
          <a:p>
            <a:endParaRPr lang="en-US" dirty="0"/>
          </a:p>
          <a:p>
            <a:r>
              <a:rPr lang="en-US" dirty="0"/>
              <a:t>And also blockchain governance and blockchain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8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8B0FA-579E-DC76-A8AA-6DFEAFD8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128D6-8079-DD22-5D58-7F29ECAE9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5F932-4DF5-1859-A528-A75CE0AE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started working as a researcher at Data61 since last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served as the technical lead for the Data Bill of Materials project collaborated with IM&amp;T.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In this project, I engaged with researchers across different business units and research projects (e.g. Environment, A&amp;F)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comprehend the data workflow and management requirements from other CSIRO business units.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Based on the identified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painpoints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requirements, we prototyped a blockchain infrastructure and smart contracts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considering data traceability, verifiability, and reproducibility.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23634-A501-FC64-5C87-2228979F0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 contributed to the national AI center mega project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coordinating the research team of RAI digital platform;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conducted RAI pattern catalogue mapping to different standards and regulations, including EU AI Act, ISO 42001 standard, and Australia Voluntary AI Safety standard, and;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engaged with researchers from the Gradient Institute for further content tagging of RAI practices.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 dirty="0"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screening EU AI Act and ISO/IEC 42001:2023 Standard, extracting and enumerating the included requirements.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conducted mapping between the extracted requirements to particular RAI patterns, considering the question bank mapping in the previous step.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dirty="0">
              <a:solidFill>
                <a:srgbClr val="1D1C1D"/>
              </a:solidFill>
              <a:effectLst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The mapping outcome consists of a series of spreadsheets. Figure 2 visualises the mapping relationship in a high-level manner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1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researchers and practitioners are investigating LLM-based agents and the related design patterns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including Andrew 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provide a collection of architectural patterns, which can offer a design solution pool for practitioners to select from for real-world agent implementations.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preprint received comments and further discussions.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</a:t>
            </a:r>
            <a:r>
              <a:rPr lang="en-US" dirty="0" err="1"/>
              <a:t>analyse</a:t>
            </a:r>
            <a:r>
              <a:rPr lang="en-US" dirty="0"/>
              <a:t> how the patterns can help address issues such as hallucinations, explainability, etc.</a:t>
            </a:r>
          </a:p>
          <a:p>
            <a:endParaRPr lang="en-US" dirty="0"/>
          </a:p>
          <a:p>
            <a:r>
              <a:rPr lang="en-US" dirty="0"/>
              <a:t>We demonstrate FM-based agent ecosystem with architectural pattern annotations, serving as a guide for the design and development of FM-based agents.</a:t>
            </a:r>
          </a:p>
          <a:p>
            <a:endParaRPr lang="en-US" dirty="0"/>
          </a:p>
          <a:p>
            <a:r>
              <a:rPr lang="en-US" dirty="0"/>
              <a:t>We conduct curated analysis of each included pattern regarding the application context, addressed issues, consequent benefits and trade-offs on software quality attributes, real-world known uses, and the relationship with other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1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LLM-based tax copilot</a:t>
            </a:r>
          </a:p>
          <a:p>
            <a:endParaRPr lang="en-US" dirty="0"/>
          </a:p>
          <a:p>
            <a:r>
              <a:rPr lang="en-US" dirty="0"/>
              <a:t>We discussed with the Empathetic AI project team and gained clear understanding of the primary goal of the Luna tax copilot</a:t>
            </a:r>
            <a:br>
              <a:rPr lang="en-US" dirty="0"/>
            </a:br>
            <a:r>
              <a:rPr lang="en-US" dirty="0"/>
              <a:t>design the architecture from data collection, chunking, to LLM-based agent reasoning and rag strategies.</a:t>
            </a:r>
          </a:p>
          <a:p>
            <a:r>
              <a:rPr lang="en-US" dirty="0"/>
              <a:t>RAG strategy evaluation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7A8B5-E136-4B35-A9B8-670771814F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24A1-F00C-4FA6-825E-658161E70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4F2AD-99FC-4F09-A434-2E9AEFC09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87F6-573B-4D96-889D-6F1D08EE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CCFC-CBB2-4979-8355-EC12B266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3E59D-4B4B-4948-89AB-7B305737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FE89-B3DB-45C6-A7C4-B96ECDB1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366F-A328-4B28-BE60-2AA4512A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0C5-C239-4DBB-930C-5EB1F11F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871D-1441-4F0B-A0B9-73D156F5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36DE-1BD8-40E0-ACEA-B850196E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46693-1A97-41A4-9D8C-D61F18290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CA220-779B-4E93-9B89-82FE4B26A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8485-002C-4B49-A582-0CC25C4C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5406-8B65-4671-B31D-797F4E61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2780F-112A-4951-8105-86EC02CC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6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C742-E9DC-4F14-80FD-C0BFF232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D918-695B-4DCC-BED1-69531FAF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81DB-9150-4DA3-B5DD-B12772F6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6EC9-4FD0-43B0-9A57-F7159760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ADA2A-37A3-46A3-9B97-C58CF687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BCD-9D50-454B-BC5A-1B9EB401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9B8B1-8822-46FD-B3F1-E002ED58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90E0-8E4E-4DCB-8C4C-621064DF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02B6-CABA-49B0-AB30-FB9E1E39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DC32-9019-49BD-9E27-BA6A8447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2CDD-2BAE-46C8-ACB7-B7EE881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9163-25D6-4159-A95E-28731704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E9579-64D4-4CD6-9B56-0C50F8198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F6152-9F87-4EDC-AAA2-19E51EBE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1F76-5D69-4DD7-B9C0-EB3B0F6F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263F-38E5-4B76-A09E-ABD6C38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F22B-647C-4A10-813B-20E62319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18E47-E561-45F7-B31D-8BEDD789A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5E189-97E4-4557-B38F-80C5A1205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612BD-DFC6-401A-84D3-F3227C9CF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B630F-8565-4755-8F6E-808E278D0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462D4-D2CB-4A97-B8B6-A22C23F1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7D052-539C-434A-A940-96FD4DD2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D0BB1-99DB-4BE0-9BC6-8758964A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8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2E14-DB63-44AD-A6F2-2DB19E81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B042E-C9E5-4E40-A1EE-BECBE86C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15BAE-79F6-42E2-8CD4-6CD446E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C5C42-A179-4974-8068-61DCBE4C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3D0C8-0AB5-4A6D-8B06-6D55EFC5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F3C68-3654-42C0-9242-1034B4A0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E699-F633-4F31-A899-83C95413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0765-A1A6-4206-920F-4CA23116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719E-C7E5-426E-BEAF-52F88317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71073-2555-4EE1-B020-854E6014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8F320-BBA3-4D91-94F0-96614AF1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C9B93-9F1B-4681-8D1C-A8CA794F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B4B1-75FD-429D-A175-805B86D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41C-AF50-47AD-89FE-714DC0B7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6EC58-9F4A-46E7-9633-0606FFEFD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C813-AC6D-479E-B7E8-124E3E5F7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6AF58-A688-4F24-A267-D88B79B4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B7418-8AF7-4FDD-962E-5E2D1956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4C402-69F0-40E7-B9C1-4632524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9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A2002-5B2D-496D-A90B-D270B7B6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77309-11E4-4D5C-BB99-204C0F89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DD755-94F5-4552-8815-6F54870E5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AF-D324-4756-AB92-FFB79A1480E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CFCA-7C60-46BD-81D1-C47AAC609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FA54-3D65-4408-8825-586E2BA7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3993-81E1-45C6-8AF0-C9311456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yue-liu-298646166/" TargetMode="External"/><Relationship Id="rId5" Type="http://schemas.openxmlformats.org/officeDocument/2006/relationships/hyperlink" Target="https://scholar.google.com.au/citations?user=cG34KO4AAAAJ" TargetMode="External"/><Relationship Id="rId4" Type="http://schemas.openxmlformats.org/officeDocument/2006/relationships/hyperlink" Target="mailto:charlie.liu.offduty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1D7F20-3589-40D3-B2DE-2AD9CD262582}"/>
              </a:ext>
            </a:extLst>
          </p:cNvPr>
          <p:cNvCxnSpPr>
            <a:cxnSpLocks/>
          </p:cNvCxnSpPr>
          <p:nvPr/>
        </p:nvCxnSpPr>
        <p:spPr>
          <a:xfrm>
            <a:off x="4328494" y="4677466"/>
            <a:ext cx="7863506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4583664" y="1996151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About Me</a:t>
            </a:r>
          </a:p>
        </p:txBody>
      </p:sp>
      <p:pic>
        <p:nvPicPr>
          <p:cNvPr id="23" name="Picture 22" descr="A person sitting on a rock with water in the background&#10;&#10;Description automatically generated">
            <a:extLst>
              <a:ext uri="{FF2B5EF4-FFF2-40B4-BE49-F238E27FC236}">
                <a16:creationId xmlns:a16="http://schemas.microsoft.com/office/drawing/2014/main" id="{74CC3D80-C081-51C6-E470-5440E19B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9" y="1741760"/>
            <a:ext cx="3913503" cy="29357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93F2CD-1F58-432A-18E7-5D74A11E20E4}"/>
              </a:ext>
            </a:extLst>
          </p:cNvPr>
          <p:cNvSpPr txBox="1"/>
          <p:nvPr/>
        </p:nvSpPr>
        <p:spPr>
          <a:xfrm>
            <a:off x="4618511" y="3560634"/>
            <a:ext cx="9442325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charlie.liu.offduty@gmail.com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0" marR="2324735">
              <a:tabLst>
                <a:tab pos="1294130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Responsible AI, AI Engineering, Agent Architecture, SE4AI, AI4HSE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F7C19-01AD-566C-6DA8-014222EC6571}"/>
              </a:ext>
            </a:extLst>
          </p:cNvPr>
          <p:cNvSpPr txBox="1"/>
          <p:nvPr/>
        </p:nvSpPr>
        <p:spPr>
          <a:xfrm>
            <a:off x="4618512" y="3166492"/>
            <a:ext cx="704088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Yue Liu</a:t>
            </a:r>
          </a:p>
        </p:txBody>
      </p:sp>
      <p:sp>
        <p:nvSpPr>
          <p:cNvPr id="26" name="Freeform 4776">
            <a:extLst>
              <a:ext uri="{FF2B5EF4-FFF2-40B4-BE49-F238E27FC236}">
                <a16:creationId xmlns:a16="http://schemas.microsoft.com/office/drawing/2014/main" id="{0CF76D2E-22E5-7621-9637-8CF68830F298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10267"/>
            <a:ext cx="285750" cy="66675"/>
          </a:xfrm>
          <a:custGeom>
            <a:avLst/>
            <a:gdLst>
              <a:gd name="T0" fmla="*/ 745 w 902"/>
              <a:gd name="T1" fmla="*/ 149 h 210"/>
              <a:gd name="T2" fmla="*/ 735 w 902"/>
              <a:gd name="T3" fmla="*/ 144 h 210"/>
              <a:gd name="T4" fmla="*/ 727 w 902"/>
              <a:gd name="T5" fmla="*/ 136 h 210"/>
              <a:gd name="T6" fmla="*/ 722 w 902"/>
              <a:gd name="T7" fmla="*/ 126 h 210"/>
              <a:gd name="T8" fmla="*/ 722 w 902"/>
              <a:gd name="T9" fmla="*/ 114 h 210"/>
              <a:gd name="T10" fmla="*/ 727 w 902"/>
              <a:gd name="T11" fmla="*/ 104 h 210"/>
              <a:gd name="T12" fmla="*/ 735 w 902"/>
              <a:gd name="T13" fmla="*/ 96 h 210"/>
              <a:gd name="T14" fmla="*/ 745 w 902"/>
              <a:gd name="T15" fmla="*/ 91 h 210"/>
              <a:gd name="T16" fmla="*/ 758 w 902"/>
              <a:gd name="T17" fmla="*/ 91 h 210"/>
              <a:gd name="T18" fmla="*/ 768 w 902"/>
              <a:gd name="T19" fmla="*/ 96 h 210"/>
              <a:gd name="T20" fmla="*/ 776 w 902"/>
              <a:gd name="T21" fmla="*/ 104 h 210"/>
              <a:gd name="T22" fmla="*/ 781 w 902"/>
              <a:gd name="T23" fmla="*/ 114 h 210"/>
              <a:gd name="T24" fmla="*/ 781 w 902"/>
              <a:gd name="T25" fmla="*/ 126 h 210"/>
              <a:gd name="T26" fmla="*/ 776 w 902"/>
              <a:gd name="T27" fmla="*/ 136 h 210"/>
              <a:gd name="T28" fmla="*/ 768 w 902"/>
              <a:gd name="T29" fmla="*/ 144 h 210"/>
              <a:gd name="T30" fmla="*/ 757 w 902"/>
              <a:gd name="T31" fmla="*/ 149 h 210"/>
              <a:gd name="T32" fmla="*/ 751 w 902"/>
              <a:gd name="T33" fmla="*/ 150 h 210"/>
              <a:gd name="T34" fmla="*/ 625 w 902"/>
              <a:gd name="T35" fmla="*/ 149 h 210"/>
              <a:gd name="T36" fmla="*/ 614 w 902"/>
              <a:gd name="T37" fmla="*/ 144 h 210"/>
              <a:gd name="T38" fmla="*/ 606 w 902"/>
              <a:gd name="T39" fmla="*/ 136 h 210"/>
              <a:gd name="T40" fmla="*/ 602 w 902"/>
              <a:gd name="T41" fmla="*/ 126 h 210"/>
              <a:gd name="T42" fmla="*/ 602 w 902"/>
              <a:gd name="T43" fmla="*/ 114 h 210"/>
              <a:gd name="T44" fmla="*/ 606 w 902"/>
              <a:gd name="T45" fmla="*/ 104 h 210"/>
              <a:gd name="T46" fmla="*/ 614 w 902"/>
              <a:gd name="T47" fmla="*/ 96 h 210"/>
              <a:gd name="T48" fmla="*/ 625 w 902"/>
              <a:gd name="T49" fmla="*/ 91 h 210"/>
              <a:gd name="T50" fmla="*/ 637 w 902"/>
              <a:gd name="T51" fmla="*/ 91 h 210"/>
              <a:gd name="T52" fmla="*/ 648 w 902"/>
              <a:gd name="T53" fmla="*/ 96 h 210"/>
              <a:gd name="T54" fmla="*/ 656 w 902"/>
              <a:gd name="T55" fmla="*/ 104 h 210"/>
              <a:gd name="T56" fmla="*/ 661 w 902"/>
              <a:gd name="T57" fmla="*/ 114 h 210"/>
              <a:gd name="T58" fmla="*/ 661 w 902"/>
              <a:gd name="T59" fmla="*/ 126 h 210"/>
              <a:gd name="T60" fmla="*/ 656 w 902"/>
              <a:gd name="T61" fmla="*/ 136 h 210"/>
              <a:gd name="T62" fmla="*/ 648 w 902"/>
              <a:gd name="T63" fmla="*/ 144 h 210"/>
              <a:gd name="T64" fmla="*/ 637 w 902"/>
              <a:gd name="T65" fmla="*/ 149 h 210"/>
              <a:gd name="T66" fmla="*/ 632 w 902"/>
              <a:gd name="T67" fmla="*/ 150 h 210"/>
              <a:gd name="T68" fmla="*/ 505 w 902"/>
              <a:gd name="T69" fmla="*/ 149 h 210"/>
              <a:gd name="T70" fmla="*/ 494 w 902"/>
              <a:gd name="T71" fmla="*/ 144 h 210"/>
              <a:gd name="T72" fmla="*/ 486 w 902"/>
              <a:gd name="T73" fmla="*/ 136 h 210"/>
              <a:gd name="T74" fmla="*/ 481 w 902"/>
              <a:gd name="T75" fmla="*/ 126 h 210"/>
              <a:gd name="T76" fmla="*/ 481 w 902"/>
              <a:gd name="T77" fmla="*/ 114 h 210"/>
              <a:gd name="T78" fmla="*/ 486 w 902"/>
              <a:gd name="T79" fmla="*/ 104 h 210"/>
              <a:gd name="T80" fmla="*/ 494 w 902"/>
              <a:gd name="T81" fmla="*/ 96 h 210"/>
              <a:gd name="T82" fmla="*/ 505 w 902"/>
              <a:gd name="T83" fmla="*/ 91 h 210"/>
              <a:gd name="T84" fmla="*/ 517 w 902"/>
              <a:gd name="T85" fmla="*/ 91 h 210"/>
              <a:gd name="T86" fmla="*/ 527 w 902"/>
              <a:gd name="T87" fmla="*/ 96 h 210"/>
              <a:gd name="T88" fmla="*/ 535 w 902"/>
              <a:gd name="T89" fmla="*/ 104 h 210"/>
              <a:gd name="T90" fmla="*/ 540 w 902"/>
              <a:gd name="T91" fmla="*/ 114 h 210"/>
              <a:gd name="T92" fmla="*/ 540 w 902"/>
              <a:gd name="T93" fmla="*/ 126 h 210"/>
              <a:gd name="T94" fmla="*/ 535 w 902"/>
              <a:gd name="T95" fmla="*/ 136 h 210"/>
              <a:gd name="T96" fmla="*/ 527 w 902"/>
              <a:gd name="T97" fmla="*/ 144 h 210"/>
              <a:gd name="T98" fmla="*/ 517 w 902"/>
              <a:gd name="T99" fmla="*/ 149 h 210"/>
              <a:gd name="T100" fmla="*/ 511 w 902"/>
              <a:gd name="T101" fmla="*/ 150 h 210"/>
              <a:gd name="T102" fmla="*/ 15 w 902"/>
              <a:gd name="T103" fmla="*/ 0 h 210"/>
              <a:gd name="T104" fmla="*/ 5 w 902"/>
              <a:gd name="T105" fmla="*/ 4 h 210"/>
              <a:gd name="T106" fmla="*/ 0 w 902"/>
              <a:gd name="T107" fmla="*/ 15 h 210"/>
              <a:gd name="T108" fmla="*/ 902 w 902"/>
              <a:gd name="T109" fmla="*/ 210 h 210"/>
              <a:gd name="T110" fmla="*/ 900 w 902"/>
              <a:gd name="T111" fmla="*/ 9 h 210"/>
              <a:gd name="T112" fmla="*/ 892 w 902"/>
              <a:gd name="T113" fmla="*/ 1 h 210"/>
              <a:gd name="T114" fmla="*/ 886 w 902"/>
              <a:gd name="T11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2" h="210">
                <a:moveTo>
                  <a:pt x="751" y="150"/>
                </a:moveTo>
                <a:lnTo>
                  <a:pt x="745" y="149"/>
                </a:lnTo>
                <a:lnTo>
                  <a:pt x="739" y="148"/>
                </a:lnTo>
                <a:lnTo>
                  <a:pt x="735" y="144"/>
                </a:lnTo>
                <a:lnTo>
                  <a:pt x="730" y="141"/>
                </a:lnTo>
                <a:lnTo>
                  <a:pt x="727" y="136"/>
                </a:lnTo>
                <a:lnTo>
                  <a:pt x="723" y="132"/>
                </a:lnTo>
                <a:lnTo>
                  <a:pt x="722" y="126"/>
                </a:lnTo>
                <a:lnTo>
                  <a:pt x="721" y="120"/>
                </a:lnTo>
                <a:lnTo>
                  <a:pt x="722" y="114"/>
                </a:lnTo>
                <a:lnTo>
                  <a:pt x="723" y="109"/>
                </a:lnTo>
                <a:lnTo>
                  <a:pt x="727" y="104"/>
                </a:lnTo>
                <a:lnTo>
                  <a:pt x="730" y="99"/>
                </a:lnTo>
                <a:lnTo>
                  <a:pt x="735" y="96"/>
                </a:lnTo>
                <a:lnTo>
                  <a:pt x="739" y="92"/>
                </a:lnTo>
                <a:lnTo>
                  <a:pt x="745" y="91"/>
                </a:lnTo>
                <a:lnTo>
                  <a:pt x="751" y="90"/>
                </a:lnTo>
                <a:lnTo>
                  <a:pt x="758" y="91"/>
                </a:lnTo>
                <a:lnTo>
                  <a:pt x="763" y="92"/>
                </a:lnTo>
                <a:lnTo>
                  <a:pt x="768" y="96"/>
                </a:lnTo>
                <a:lnTo>
                  <a:pt x="773" y="99"/>
                </a:lnTo>
                <a:lnTo>
                  <a:pt x="776" y="104"/>
                </a:lnTo>
                <a:lnTo>
                  <a:pt x="779" y="109"/>
                </a:lnTo>
                <a:lnTo>
                  <a:pt x="781" y="114"/>
                </a:lnTo>
                <a:lnTo>
                  <a:pt x="781" y="120"/>
                </a:lnTo>
                <a:lnTo>
                  <a:pt x="781" y="126"/>
                </a:lnTo>
                <a:lnTo>
                  <a:pt x="779" y="132"/>
                </a:lnTo>
                <a:lnTo>
                  <a:pt x="776" y="136"/>
                </a:lnTo>
                <a:lnTo>
                  <a:pt x="773" y="141"/>
                </a:lnTo>
                <a:lnTo>
                  <a:pt x="768" y="144"/>
                </a:lnTo>
                <a:lnTo>
                  <a:pt x="763" y="148"/>
                </a:lnTo>
                <a:lnTo>
                  <a:pt x="757" y="149"/>
                </a:lnTo>
                <a:lnTo>
                  <a:pt x="751" y="150"/>
                </a:lnTo>
                <a:lnTo>
                  <a:pt x="751" y="150"/>
                </a:lnTo>
                <a:close/>
                <a:moveTo>
                  <a:pt x="632" y="150"/>
                </a:moveTo>
                <a:lnTo>
                  <a:pt x="625" y="149"/>
                </a:lnTo>
                <a:lnTo>
                  <a:pt x="619" y="148"/>
                </a:lnTo>
                <a:lnTo>
                  <a:pt x="614" y="144"/>
                </a:lnTo>
                <a:lnTo>
                  <a:pt x="610" y="141"/>
                </a:lnTo>
                <a:lnTo>
                  <a:pt x="606" y="136"/>
                </a:lnTo>
                <a:lnTo>
                  <a:pt x="604" y="132"/>
                </a:lnTo>
                <a:lnTo>
                  <a:pt x="602" y="126"/>
                </a:lnTo>
                <a:lnTo>
                  <a:pt x="602" y="120"/>
                </a:lnTo>
                <a:lnTo>
                  <a:pt x="602" y="114"/>
                </a:lnTo>
                <a:lnTo>
                  <a:pt x="604" y="109"/>
                </a:lnTo>
                <a:lnTo>
                  <a:pt x="606" y="104"/>
                </a:lnTo>
                <a:lnTo>
                  <a:pt x="610" y="99"/>
                </a:lnTo>
                <a:lnTo>
                  <a:pt x="614" y="96"/>
                </a:lnTo>
                <a:lnTo>
                  <a:pt x="619" y="92"/>
                </a:lnTo>
                <a:lnTo>
                  <a:pt x="625" y="91"/>
                </a:lnTo>
                <a:lnTo>
                  <a:pt x="632" y="90"/>
                </a:lnTo>
                <a:lnTo>
                  <a:pt x="637" y="91"/>
                </a:lnTo>
                <a:lnTo>
                  <a:pt x="643" y="92"/>
                </a:lnTo>
                <a:lnTo>
                  <a:pt x="648" y="96"/>
                </a:lnTo>
                <a:lnTo>
                  <a:pt x="652" y="99"/>
                </a:lnTo>
                <a:lnTo>
                  <a:pt x="656" y="104"/>
                </a:lnTo>
                <a:lnTo>
                  <a:pt x="658" y="109"/>
                </a:lnTo>
                <a:lnTo>
                  <a:pt x="661" y="114"/>
                </a:lnTo>
                <a:lnTo>
                  <a:pt x="661" y="120"/>
                </a:lnTo>
                <a:lnTo>
                  <a:pt x="661" y="126"/>
                </a:lnTo>
                <a:lnTo>
                  <a:pt x="658" y="132"/>
                </a:lnTo>
                <a:lnTo>
                  <a:pt x="656" y="136"/>
                </a:lnTo>
                <a:lnTo>
                  <a:pt x="652" y="141"/>
                </a:lnTo>
                <a:lnTo>
                  <a:pt x="648" y="144"/>
                </a:lnTo>
                <a:lnTo>
                  <a:pt x="643" y="148"/>
                </a:lnTo>
                <a:lnTo>
                  <a:pt x="637" y="149"/>
                </a:lnTo>
                <a:lnTo>
                  <a:pt x="632" y="150"/>
                </a:lnTo>
                <a:lnTo>
                  <a:pt x="632" y="150"/>
                </a:lnTo>
                <a:close/>
                <a:moveTo>
                  <a:pt x="511" y="150"/>
                </a:moveTo>
                <a:lnTo>
                  <a:pt x="505" y="149"/>
                </a:lnTo>
                <a:lnTo>
                  <a:pt x="500" y="148"/>
                </a:lnTo>
                <a:lnTo>
                  <a:pt x="494" y="144"/>
                </a:lnTo>
                <a:lnTo>
                  <a:pt x="489" y="141"/>
                </a:lnTo>
                <a:lnTo>
                  <a:pt x="486" y="136"/>
                </a:lnTo>
                <a:lnTo>
                  <a:pt x="483" y="132"/>
                </a:lnTo>
                <a:lnTo>
                  <a:pt x="481" y="126"/>
                </a:lnTo>
                <a:lnTo>
                  <a:pt x="481" y="120"/>
                </a:lnTo>
                <a:lnTo>
                  <a:pt x="481" y="114"/>
                </a:lnTo>
                <a:lnTo>
                  <a:pt x="483" y="109"/>
                </a:lnTo>
                <a:lnTo>
                  <a:pt x="486" y="104"/>
                </a:lnTo>
                <a:lnTo>
                  <a:pt x="489" y="99"/>
                </a:lnTo>
                <a:lnTo>
                  <a:pt x="494" y="96"/>
                </a:lnTo>
                <a:lnTo>
                  <a:pt x="500" y="92"/>
                </a:lnTo>
                <a:lnTo>
                  <a:pt x="505" y="91"/>
                </a:lnTo>
                <a:lnTo>
                  <a:pt x="511" y="90"/>
                </a:lnTo>
                <a:lnTo>
                  <a:pt x="517" y="91"/>
                </a:lnTo>
                <a:lnTo>
                  <a:pt x="523" y="92"/>
                </a:lnTo>
                <a:lnTo>
                  <a:pt x="527" y="96"/>
                </a:lnTo>
                <a:lnTo>
                  <a:pt x="532" y="99"/>
                </a:lnTo>
                <a:lnTo>
                  <a:pt x="535" y="104"/>
                </a:lnTo>
                <a:lnTo>
                  <a:pt x="539" y="109"/>
                </a:lnTo>
                <a:lnTo>
                  <a:pt x="540" y="114"/>
                </a:lnTo>
                <a:lnTo>
                  <a:pt x="541" y="120"/>
                </a:lnTo>
                <a:lnTo>
                  <a:pt x="540" y="126"/>
                </a:lnTo>
                <a:lnTo>
                  <a:pt x="539" y="132"/>
                </a:lnTo>
                <a:lnTo>
                  <a:pt x="535" y="136"/>
                </a:lnTo>
                <a:lnTo>
                  <a:pt x="532" y="141"/>
                </a:lnTo>
                <a:lnTo>
                  <a:pt x="527" y="144"/>
                </a:lnTo>
                <a:lnTo>
                  <a:pt x="523" y="148"/>
                </a:lnTo>
                <a:lnTo>
                  <a:pt x="517" y="149"/>
                </a:lnTo>
                <a:lnTo>
                  <a:pt x="511" y="150"/>
                </a:lnTo>
                <a:lnTo>
                  <a:pt x="511" y="150"/>
                </a:lnTo>
                <a:close/>
                <a:moveTo>
                  <a:pt x="886" y="0"/>
                </a:moveTo>
                <a:lnTo>
                  <a:pt x="15" y="0"/>
                </a:lnTo>
                <a:lnTo>
                  <a:pt x="10" y="1"/>
                </a:lnTo>
                <a:lnTo>
                  <a:pt x="5" y="4"/>
                </a:lnTo>
                <a:lnTo>
                  <a:pt x="2" y="9"/>
                </a:lnTo>
                <a:lnTo>
                  <a:pt x="0" y="15"/>
                </a:lnTo>
                <a:lnTo>
                  <a:pt x="0" y="210"/>
                </a:lnTo>
                <a:lnTo>
                  <a:pt x="902" y="210"/>
                </a:lnTo>
                <a:lnTo>
                  <a:pt x="902" y="15"/>
                </a:lnTo>
                <a:lnTo>
                  <a:pt x="900" y="9"/>
                </a:lnTo>
                <a:lnTo>
                  <a:pt x="897" y="4"/>
                </a:lnTo>
                <a:lnTo>
                  <a:pt x="892" y="1"/>
                </a:lnTo>
                <a:lnTo>
                  <a:pt x="886" y="0"/>
                </a:lnTo>
                <a:lnTo>
                  <a:pt x="88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77">
            <a:extLst>
              <a:ext uri="{FF2B5EF4-FFF2-40B4-BE49-F238E27FC236}">
                <a16:creationId xmlns:a16="http://schemas.microsoft.com/office/drawing/2014/main" id="{CA68FC8E-2093-0005-6E1E-32DA88CD4776}"/>
              </a:ext>
            </a:extLst>
          </p:cNvPr>
          <p:cNvSpPr>
            <a:spLocks noEditPoints="1"/>
          </p:cNvSpPr>
          <p:nvPr/>
        </p:nvSpPr>
        <p:spPr bwMode="auto">
          <a:xfrm>
            <a:off x="4612512" y="5086467"/>
            <a:ext cx="285750" cy="161925"/>
          </a:xfrm>
          <a:custGeom>
            <a:avLst/>
            <a:gdLst>
              <a:gd name="T0" fmla="*/ 216 w 902"/>
              <a:gd name="T1" fmla="*/ 331 h 510"/>
              <a:gd name="T2" fmla="*/ 225 w 902"/>
              <a:gd name="T3" fmla="*/ 345 h 510"/>
              <a:gd name="T4" fmla="*/ 216 w 902"/>
              <a:gd name="T5" fmla="*/ 359 h 510"/>
              <a:gd name="T6" fmla="*/ 145 w 902"/>
              <a:gd name="T7" fmla="*/ 359 h 510"/>
              <a:gd name="T8" fmla="*/ 136 w 902"/>
              <a:gd name="T9" fmla="*/ 345 h 510"/>
              <a:gd name="T10" fmla="*/ 145 w 902"/>
              <a:gd name="T11" fmla="*/ 331 h 510"/>
              <a:gd name="T12" fmla="*/ 151 w 902"/>
              <a:gd name="T13" fmla="*/ 209 h 510"/>
              <a:gd name="T14" fmla="*/ 222 w 902"/>
              <a:gd name="T15" fmla="*/ 214 h 510"/>
              <a:gd name="T16" fmla="*/ 224 w 902"/>
              <a:gd name="T17" fmla="*/ 230 h 510"/>
              <a:gd name="T18" fmla="*/ 210 w 902"/>
              <a:gd name="T19" fmla="*/ 239 h 510"/>
              <a:gd name="T20" fmla="*/ 139 w 902"/>
              <a:gd name="T21" fmla="*/ 235 h 510"/>
              <a:gd name="T22" fmla="*/ 137 w 902"/>
              <a:gd name="T23" fmla="*/ 218 h 510"/>
              <a:gd name="T24" fmla="*/ 151 w 902"/>
              <a:gd name="T25" fmla="*/ 209 h 510"/>
              <a:gd name="T26" fmla="*/ 210 w 902"/>
              <a:gd name="T27" fmla="*/ 90 h 510"/>
              <a:gd name="T28" fmla="*/ 224 w 902"/>
              <a:gd name="T29" fmla="*/ 99 h 510"/>
              <a:gd name="T30" fmla="*/ 222 w 902"/>
              <a:gd name="T31" fmla="*/ 115 h 510"/>
              <a:gd name="T32" fmla="*/ 151 w 902"/>
              <a:gd name="T33" fmla="*/ 119 h 510"/>
              <a:gd name="T34" fmla="*/ 137 w 902"/>
              <a:gd name="T35" fmla="*/ 111 h 510"/>
              <a:gd name="T36" fmla="*/ 139 w 902"/>
              <a:gd name="T37" fmla="*/ 93 h 510"/>
              <a:gd name="T38" fmla="*/ 330 w 902"/>
              <a:gd name="T39" fmla="*/ 330 h 510"/>
              <a:gd name="T40" fmla="*/ 732 w 902"/>
              <a:gd name="T41" fmla="*/ 334 h 510"/>
              <a:gd name="T42" fmla="*/ 735 w 902"/>
              <a:gd name="T43" fmla="*/ 350 h 510"/>
              <a:gd name="T44" fmla="*/ 721 w 902"/>
              <a:gd name="T45" fmla="*/ 360 h 510"/>
              <a:gd name="T46" fmla="*/ 320 w 902"/>
              <a:gd name="T47" fmla="*/ 355 h 510"/>
              <a:gd name="T48" fmla="*/ 317 w 902"/>
              <a:gd name="T49" fmla="*/ 339 h 510"/>
              <a:gd name="T50" fmla="*/ 330 w 902"/>
              <a:gd name="T51" fmla="*/ 330 h 510"/>
              <a:gd name="T52" fmla="*/ 721 w 902"/>
              <a:gd name="T53" fmla="*/ 209 h 510"/>
              <a:gd name="T54" fmla="*/ 735 w 902"/>
              <a:gd name="T55" fmla="*/ 218 h 510"/>
              <a:gd name="T56" fmla="*/ 732 w 902"/>
              <a:gd name="T57" fmla="*/ 235 h 510"/>
              <a:gd name="T58" fmla="*/ 330 w 902"/>
              <a:gd name="T59" fmla="*/ 239 h 510"/>
              <a:gd name="T60" fmla="*/ 317 w 902"/>
              <a:gd name="T61" fmla="*/ 230 h 510"/>
              <a:gd name="T62" fmla="*/ 320 w 902"/>
              <a:gd name="T63" fmla="*/ 214 h 510"/>
              <a:gd name="T64" fmla="*/ 330 w 902"/>
              <a:gd name="T65" fmla="*/ 209 h 510"/>
              <a:gd name="T66" fmla="*/ 727 w 902"/>
              <a:gd name="T67" fmla="*/ 91 h 510"/>
              <a:gd name="T68" fmla="*/ 736 w 902"/>
              <a:gd name="T69" fmla="*/ 105 h 510"/>
              <a:gd name="T70" fmla="*/ 727 w 902"/>
              <a:gd name="T71" fmla="*/ 118 h 510"/>
              <a:gd name="T72" fmla="*/ 325 w 902"/>
              <a:gd name="T73" fmla="*/ 118 h 510"/>
              <a:gd name="T74" fmla="*/ 315 w 902"/>
              <a:gd name="T75" fmla="*/ 105 h 510"/>
              <a:gd name="T76" fmla="*/ 325 w 902"/>
              <a:gd name="T77" fmla="*/ 91 h 510"/>
              <a:gd name="T78" fmla="*/ 2 w 902"/>
              <a:gd name="T79" fmla="*/ 501 h 510"/>
              <a:gd name="T80" fmla="*/ 15 w 902"/>
              <a:gd name="T81" fmla="*/ 510 h 510"/>
              <a:gd name="T82" fmla="*/ 897 w 902"/>
              <a:gd name="T83" fmla="*/ 506 h 510"/>
              <a:gd name="T84" fmla="*/ 902 w 902"/>
              <a:gd name="T85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02" h="510">
                <a:moveTo>
                  <a:pt x="151" y="330"/>
                </a:moveTo>
                <a:lnTo>
                  <a:pt x="210" y="330"/>
                </a:lnTo>
                <a:lnTo>
                  <a:pt x="216" y="331"/>
                </a:lnTo>
                <a:lnTo>
                  <a:pt x="222" y="334"/>
                </a:lnTo>
                <a:lnTo>
                  <a:pt x="224" y="339"/>
                </a:lnTo>
                <a:lnTo>
                  <a:pt x="225" y="345"/>
                </a:lnTo>
                <a:lnTo>
                  <a:pt x="224" y="350"/>
                </a:lnTo>
                <a:lnTo>
                  <a:pt x="222" y="355"/>
                </a:lnTo>
                <a:lnTo>
                  <a:pt x="216" y="359"/>
                </a:lnTo>
                <a:lnTo>
                  <a:pt x="210" y="360"/>
                </a:lnTo>
                <a:lnTo>
                  <a:pt x="151" y="360"/>
                </a:lnTo>
                <a:lnTo>
                  <a:pt x="145" y="359"/>
                </a:lnTo>
                <a:lnTo>
                  <a:pt x="139" y="355"/>
                </a:lnTo>
                <a:lnTo>
                  <a:pt x="137" y="350"/>
                </a:lnTo>
                <a:lnTo>
                  <a:pt x="136" y="345"/>
                </a:lnTo>
                <a:lnTo>
                  <a:pt x="137" y="339"/>
                </a:lnTo>
                <a:lnTo>
                  <a:pt x="139" y="334"/>
                </a:lnTo>
                <a:lnTo>
                  <a:pt x="145" y="331"/>
                </a:lnTo>
                <a:lnTo>
                  <a:pt x="151" y="330"/>
                </a:lnTo>
                <a:lnTo>
                  <a:pt x="151" y="330"/>
                </a:lnTo>
                <a:close/>
                <a:moveTo>
                  <a:pt x="151" y="209"/>
                </a:moveTo>
                <a:lnTo>
                  <a:pt x="210" y="209"/>
                </a:lnTo>
                <a:lnTo>
                  <a:pt x="216" y="210"/>
                </a:lnTo>
                <a:lnTo>
                  <a:pt x="222" y="214"/>
                </a:lnTo>
                <a:lnTo>
                  <a:pt x="224" y="218"/>
                </a:lnTo>
                <a:lnTo>
                  <a:pt x="225" y="224"/>
                </a:lnTo>
                <a:lnTo>
                  <a:pt x="224" y="230"/>
                </a:lnTo>
                <a:lnTo>
                  <a:pt x="222" y="235"/>
                </a:lnTo>
                <a:lnTo>
                  <a:pt x="216" y="238"/>
                </a:lnTo>
                <a:lnTo>
                  <a:pt x="210" y="239"/>
                </a:lnTo>
                <a:lnTo>
                  <a:pt x="151" y="239"/>
                </a:lnTo>
                <a:lnTo>
                  <a:pt x="145" y="238"/>
                </a:lnTo>
                <a:lnTo>
                  <a:pt x="139" y="235"/>
                </a:lnTo>
                <a:lnTo>
                  <a:pt x="137" y="230"/>
                </a:lnTo>
                <a:lnTo>
                  <a:pt x="136" y="224"/>
                </a:lnTo>
                <a:lnTo>
                  <a:pt x="137" y="218"/>
                </a:lnTo>
                <a:lnTo>
                  <a:pt x="139" y="214"/>
                </a:lnTo>
                <a:lnTo>
                  <a:pt x="145" y="210"/>
                </a:lnTo>
                <a:lnTo>
                  <a:pt x="151" y="209"/>
                </a:lnTo>
                <a:lnTo>
                  <a:pt x="151" y="209"/>
                </a:lnTo>
                <a:close/>
                <a:moveTo>
                  <a:pt x="151" y="90"/>
                </a:moveTo>
                <a:lnTo>
                  <a:pt x="210" y="90"/>
                </a:lnTo>
                <a:lnTo>
                  <a:pt x="216" y="91"/>
                </a:lnTo>
                <a:lnTo>
                  <a:pt x="222" y="93"/>
                </a:lnTo>
                <a:lnTo>
                  <a:pt x="224" y="99"/>
                </a:lnTo>
                <a:lnTo>
                  <a:pt x="225" y="105"/>
                </a:lnTo>
                <a:lnTo>
                  <a:pt x="224" y="111"/>
                </a:lnTo>
                <a:lnTo>
                  <a:pt x="222" y="115"/>
                </a:lnTo>
                <a:lnTo>
                  <a:pt x="216" y="118"/>
                </a:lnTo>
                <a:lnTo>
                  <a:pt x="210" y="120"/>
                </a:lnTo>
                <a:lnTo>
                  <a:pt x="151" y="119"/>
                </a:lnTo>
                <a:lnTo>
                  <a:pt x="145" y="118"/>
                </a:lnTo>
                <a:lnTo>
                  <a:pt x="139" y="115"/>
                </a:lnTo>
                <a:lnTo>
                  <a:pt x="137" y="111"/>
                </a:lnTo>
                <a:lnTo>
                  <a:pt x="136" y="105"/>
                </a:lnTo>
                <a:lnTo>
                  <a:pt x="137" y="99"/>
                </a:lnTo>
                <a:lnTo>
                  <a:pt x="139" y="93"/>
                </a:lnTo>
                <a:lnTo>
                  <a:pt x="145" y="91"/>
                </a:lnTo>
                <a:lnTo>
                  <a:pt x="151" y="90"/>
                </a:lnTo>
                <a:close/>
                <a:moveTo>
                  <a:pt x="330" y="330"/>
                </a:moveTo>
                <a:lnTo>
                  <a:pt x="721" y="330"/>
                </a:lnTo>
                <a:lnTo>
                  <a:pt x="727" y="331"/>
                </a:lnTo>
                <a:lnTo>
                  <a:pt x="732" y="334"/>
                </a:lnTo>
                <a:lnTo>
                  <a:pt x="735" y="339"/>
                </a:lnTo>
                <a:lnTo>
                  <a:pt x="736" y="345"/>
                </a:lnTo>
                <a:lnTo>
                  <a:pt x="735" y="350"/>
                </a:lnTo>
                <a:lnTo>
                  <a:pt x="732" y="355"/>
                </a:lnTo>
                <a:lnTo>
                  <a:pt x="727" y="359"/>
                </a:lnTo>
                <a:lnTo>
                  <a:pt x="721" y="360"/>
                </a:lnTo>
                <a:lnTo>
                  <a:pt x="330" y="360"/>
                </a:lnTo>
                <a:lnTo>
                  <a:pt x="325" y="359"/>
                </a:lnTo>
                <a:lnTo>
                  <a:pt x="320" y="355"/>
                </a:lnTo>
                <a:lnTo>
                  <a:pt x="317" y="350"/>
                </a:lnTo>
                <a:lnTo>
                  <a:pt x="315" y="345"/>
                </a:lnTo>
                <a:lnTo>
                  <a:pt x="317" y="339"/>
                </a:lnTo>
                <a:lnTo>
                  <a:pt x="320" y="334"/>
                </a:lnTo>
                <a:lnTo>
                  <a:pt x="325" y="331"/>
                </a:lnTo>
                <a:lnTo>
                  <a:pt x="330" y="330"/>
                </a:lnTo>
                <a:lnTo>
                  <a:pt x="330" y="330"/>
                </a:lnTo>
                <a:close/>
                <a:moveTo>
                  <a:pt x="330" y="209"/>
                </a:moveTo>
                <a:lnTo>
                  <a:pt x="721" y="209"/>
                </a:lnTo>
                <a:lnTo>
                  <a:pt x="727" y="210"/>
                </a:lnTo>
                <a:lnTo>
                  <a:pt x="732" y="214"/>
                </a:lnTo>
                <a:lnTo>
                  <a:pt x="735" y="218"/>
                </a:lnTo>
                <a:lnTo>
                  <a:pt x="736" y="224"/>
                </a:lnTo>
                <a:lnTo>
                  <a:pt x="735" y="230"/>
                </a:lnTo>
                <a:lnTo>
                  <a:pt x="732" y="235"/>
                </a:lnTo>
                <a:lnTo>
                  <a:pt x="727" y="238"/>
                </a:lnTo>
                <a:lnTo>
                  <a:pt x="721" y="239"/>
                </a:lnTo>
                <a:lnTo>
                  <a:pt x="330" y="239"/>
                </a:lnTo>
                <a:lnTo>
                  <a:pt x="325" y="238"/>
                </a:lnTo>
                <a:lnTo>
                  <a:pt x="320" y="235"/>
                </a:lnTo>
                <a:lnTo>
                  <a:pt x="317" y="230"/>
                </a:lnTo>
                <a:lnTo>
                  <a:pt x="315" y="224"/>
                </a:lnTo>
                <a:lnTo>
                  <a:pt x="317" y="218"/>
                </a:lnTo>
                <a:lnTo>
                  <a:pt x="320" y="214"/>
                </a:lnTo>
                <a:lnTo>
                  <a:pt x="325" y="210"/>
                </a:lnTo>
                <a:lnTo>
                  <a:pt x="330" y="209"/>
                </a:lnTo>
                <a:lnTo>
                  <a:pt x="330" y="209"/>
                </a:lnTo>
                <a:close/>
                <a:moveTo>
                  <a:pt x="330" y="90"/>
                </a:moveTo>
                <a:lnTo>
                  <a:pt x="721" y="90"/>
                </a:lnTo>
                <a:lnTo>
                  <a:pt x="727" y="91"/>
                </a:lnTo>
                <a:lnTo>
                  <a:pt x="732" y="93"/>
                </a:lnTo>
                <a:lnTo>
                  <a:pt x="735" y="99"/>
                </a:lnTo>
                <a:lnTo>
                  <a:pt x="736" y="105"/>
                </a:lnTo>
                <a:lnTo>
                  <a:pt x="735" y="111"/>
                </a:lnTo>
                <a:lnTo>
                  <a:pt x="732" y="115"/>
                </a:lnTo>
                <a:lnTo>
                  <a:pt x="727" y="118"/>
                </a:lnTo>
                <a:lnTo>
                  <a:pt x="721" y="120"/>
                </a:lnTo>
                <a:lnTo>
                  <a:pt x="330" y="119"/>
                </a:lnTo>
                <a:lnTo>
                  <a:pt x="325" y="118"/>
                </a:lnTo>
                <a:lnTo>
                  <a:pt x="320" y="115"/>
                </a:lnTo>
                <a:lnTo>
                  <a:pt x="317" y="111"/>
                </a:lnTo>
                <a:lnTo>
                  <a:pt x="315" y="105"/>
                </a:lnTo>
                <a:lnTo>
                  <a:pt x="317" y="99"/>
                </a:lnTo>
                <a:lnTo>
                  <a:pt x="320" y="93"/>
                </a:lnTo>
                <a:lnTo>
                  <a:pt x="325" y="91"/>
                </a:lnTo>
                <a:lnTo>
                  <a:pt x="330" y="90"/>
                </a:lnTo>
                <a:close/>
                <a:moveTo>
                  <a:pt x="0" y="495"/>
                </a:moveTo>
                <a:lnTo>
                  <a:pt x="2" y="501"/>
                </a:lnTo>
                <a:lnTo>
                  <a:pt x="5" y="506"/>
                </a:lnTo>
                <a:lnTo>
                  <a:pt x="10" y="509"/>
                </a:lnTo>
                <a:lnTo>
                  <a:pt x="15" y="510"/>
                </a:lnTo>
                <a:lnTo>
                  <a:pt x="886" y="510"/>
                </a:lnTo>
                <a:lnTo>
                  <a:pt x="892" y="509"/>
                </a:lnTo>
                <a:lnTo>
                  <a:pt x="897" y="506"/>
                </a:lnTo>
                <a:lnTo>
                  <a:pt x="900" y="501"/>
                </a:lnTo>
                <a:lnTo>
                  <a:pt x="902" y="495"/>
                </a:lnTo>
                <a:lnTo>
                  <a:pt x="902" y="0"/>
                </a:lnTo>
                <a:lnTo>
                  <a:pt x="0" y="0"/>
                </a:lnTo>
                <a:lnTo>
                  <a:pt x="0" y="49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0B84A-89B0-9E58-4008-BF921C3CD7EB}"/>
              </a:ext>
            </a:extLst>
          </p:cNvPr>
          <p:cNvSpPr txBox="1"/>
          <p:nvPr/>
        </p:nvSpPr>
        <p:spPr>
          <a:xfrm>
            <a:off x="4898262" y="4928693"/>
            <a:ext cx="7195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https://scholar.google.com.au/citations?user=cG34KO4AAAAJ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324735">
              <a:tabLst>
                <a:tab pos="1294130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https://www.linkedin.com/in/yue-liu-298646166/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1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BD8C0-A4C4-3FF5-DF60-6995C36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C6523BC-DBEE-75E6-FBF8-CF547B263828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7B952-1B61-8192-5F96-60FE8BBF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A6CE1-A2EB-6302-5054-DB38484A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0576E-82CC-DD20-C696-69FFFE42CDFF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AED8DF-AA76-905D-3DBC-FDBFD7BDA99D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EEF14369-42AC-0F90-42E4-722C5EF83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6E1B627-D7A6-7F1E-2D1C-8CE534AB5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white and black text with many small text&#10;&#10;Description automatically generated with medium confidence">
            <a:extLst>
              <a:ext uri="{FF2B5EF4-FFF2-40B4-BE49-F238E27FC236}">
                <a16:creationId xmlns:a16="http://schemas.microsoft.com/office/drawing/2014/main" id="{550AB903-2A53-9C8D-3414-833ED97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93" y="493048"/>
            <a:ext cx="6495254" cy="501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89810-8002-5B99-4D27-462F7B874683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Perera, H., Zhu, L., Xing, Z., Liu, Y., &amp; Whittle, J. (2023, May). Towards Concrete and Connected AI Risk Assessment (C 2 AIRA): A Systematic Mapping Study. In 2023 IEEE/ACM 2nd International Conference on AI Engineering–Software Engineering for AI (CAIN) (pp. 104-116). IEEE.</a:t>
            </a:r>
          </a:p>
        </p:txBody>
      </p:sp>
    </p:spTree>
    <p:extLst>
      <p:ext uri="{BB962C8B-B14F-4D97-AF65-F5344CB8AC3E}">
        <p14:creationId xmlns:p14="http://schemas.microsoft.com/office/powerpoint/2010/main" val="56782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3A635-104C-6347-7C96-7F280430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1100EE9-141E-FF78-B958-D352151C6DB7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D0BD4-EA3E-9569-CCF4-D207F575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5B4E7-411A-35AF-F02A-8D6E72E4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FBB4C-9D8D-4DCD-9F66-B752F6B324F7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EEA2E-8419-2D3C-D8D2-B937211ADD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D19735C6-72F5-1310-6A59-468934788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0077A18-C79C-BFE4-E1DA-02E3858BB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B709BB-C413-5BDF-1A02-86C9B00B0F42}"/>
              </a:ext>
            </a:extLst>
          </p:cNvPr>
          <p:cNvSpPr txBox="1"/>
          <p:nvPr/>
        </p:nvSpPr>
        <p:spPr>
          <a:xfrm>
            <a:off x="832875" y="6091323"/>
            <a:ext cx="476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Xia, B., Liu, Y., Lu, Q., Zhu, L., ... &amp; Whittle, J. (2023). Qb4aira: A question bank for ai risk assessment. 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arXiv:2305.09300.</a:t>
            </a:r>
          </a:p>
        </p:txBody>
      </p:sp>
      <p:pic>
        <p:nvPicPr>
          <p:cNvPr id="12" name="Picture 11" descr="A close up of a document&#10;&#10;Description automatically generated">
            <a:extLst>
              <a:ext uri="{FF2B5EF4-FFF2-40B4-BE49-F238E27FC236}">
                <a16:creationId xmlns:a16="http://schemas.microsoft.com/office/drawing/2014/main" id="{C5C4C414-526F-A331-CD85-E7BB55F76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61" y="0"/>
            <a:ext cx="6140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8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7BE11-ED92-1855-2AD9-FD47246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table with black text&#10;&#10;Description automatically generated">
            <a:extLst>
              <a:ext uri="{FF2B5EF4-FFF2-40B4-BE49-F238E27FC236}">
                <a16:creationId xmlns:a16="http://schemas.microsoft.com/office/drawing/2014/main" id="{E4F6E8C4-94A3-81CF-3F99-3D5E4EB4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13" y="584243"/>
            <a:ext cx="6568374" cy="5175662"/>
          </a:xfrm>
          <a:prstGeom prst="rect">
            <a:avLst/>
          </a:prstGeom>
        </p:spPr>
      </p:pic>
      <p:sp>
        <p:nvSpPr>
          <p:cNvPr id="7" name="Title 37">
            <a:extLst>
              <a:ext uri="{FF2B5EF4-FFF2-40B4-BE49-F238E27FC236}">
                <a16:creationId xmlns:a16="http://schemas.microsoft.com/office/drawing/2014/main" id="{6C4C96BD-04DE-05DF-B823-141EF873E51D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80BA-3FF2-4A67-88C6-66C79C9A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D39F5-BBB8-BB78-A2E6-593606A0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7E05B-4F98-22A7-CFE4-0B9F6767C516}"/>
              </a:ext>
            </a:extLst>
          </p:cNvPr>
          <p:cNvSpPr txBox="1"/>
          <p:nvPr/>
        </p:nvSpPr>
        <p:spPr>
          <a:xfrm>
            <a:off x="1149346" y="1183591"/>
            <a:ext cx="4129647" cy="3262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Technician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(07/2022 to 09/2023, CSIRO’s Data61)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multivolcal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literature review for risk assessment for Responsible AI.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question bank which can facilitate effective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metrics for AI risk assessment.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43CC00-B8B5-E957-E9F5-BE1C58E2423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41BE9543-241D-6FED-BE32-5DE0389AF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2E5DC4-0127-E954-DAE2-2BA26424E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686B92-F469-FFCB-068B-0F79C1272501}"/>
              </a:ext>
            </a:extLst>
          </p:cNvPr>
          <p:cNvSpPr txBox="1"/>
          <p:nvPr/>
        </p:nvSpPr>
        <p:spPr>
          <a:xfrm>
            <a:off x="838200" y="6110254"/>
            <a:ext cx="1112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Xia, B., Lu, Q., Zhu, L., Lee, S. U., Liu, Y., &amp; Xing, Z. (2024, April). Towards a Responsible AI Metrics Catalogue: A Collection of Metrics for AI Accountability. In Proceedings of the IEEE/ACM 3rd International Conference on AI Engineering-Software Engineering for AI (pp. 100-111).</a:t>
            </a:r>
          </a:p>
        </p:txBody>
      </p:sp>
    </p:spTree>
    <p:extLst>
      <p:ext uri="{BB962C8B-B14F-4D97-AF65-F5344CB8AC3E}">
        <p14:creationId xmlns:p14="http://schemas.microsoft.com/office/powerpoint/2010/main" val="272044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E51D9-2FE9-A313-72F3-6AC5B729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A7398630-E0DC-D121-C3D4-D73ED7B912C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86704-C7FC-DE17-5E61-6426C8A6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73208-DB8E-BEFF-FB9B-671330E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9173C-F3DD-895F-15D2-D905EBB7D4AF}"/>
              </a:ext>
            </a:extLst>
          </p:cNvPr>
          <p:cNvSpPr txBox="1"/>
          <p:nvPr/>
        </p:nvSpPr>
        <p:spPr>
          <a:xfrm>
            <a:off x="1149346" y="1183591"/>
            <a:ext cx="4129647" cy="39549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Teaching Assistant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(05/2021 to 08/2021, University of New South Wales)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as a tutor for Blockchain Software Architecture course with ~100 students at undergrad/postgrad levels.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weekly 2-hour tutorials.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Mentored 20 groups of students on blockchain projects.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A20FE-D8E4-D0CE-44A3-CAEF0273B44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0892FDB4-F3E7-3360-D5EF-E894B35E5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1507B07B-3C2A-C3D5-B40D-8DED15BEF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schedule of tutorials on a white background&#10;&#10;Description automatically generated">
            <a:extLst>
              <a:ext uri="{FF2B5EF4-FFF2-40B4-BE49-F238E27FC236}">
                <a16:creationId xmlns:a16="http://schemas.microsoft.com/office/drawing/2014/main" id="{6EB075A0-BEEC-17CD-73C0-4DC065CD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10" y="298112"/>
            <a:ext cx="4418146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8FF85-4145-CF17-898C-9B6B0DA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EBD2E0FA-5447-1E20-AE0A-7D8CB93F628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7E53-01DE-4B4B-2CFB-4B4A874E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40C17-E8BC-B10D-A758-A4D9A68A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F8B19-51D5-9E3E-EB1F-C8474DFF1B17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232745-7724-D053-D70C-2309989409F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28814B7-A640-3E4B-CD8E-E5C80A59D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C3177AB0-E826-01DE-22B3-5F7E733CB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F997FF4B-D199-2FCE-B9ED-23D2A653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2" y="67292"/>
            <a:ext cx="4621414" cy="587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91A1-63EE-65CA-1D6C-E21A89B62A4E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(2022). Defining blockchain governance principles: A comprehensive framework. Information systems, 109, 102090.</a:t>
            </a:r>
          </a:p>
        </p:txBody>
      </p:sp>
    </p:spTree>
    <p:extLst>
      <p:ext uri="{BB962C8B-B14F-4D97-AF65-F5344CB8AC3E}">
        <p14:creationId xmlns:p14="http://schemas.microsoft.com/office/powerpoint/2010/main" val="126561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4FD81-E846-FF42-853D-FAD91656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FAF03A2C-AA9F-A777-AF56-342F057AAF69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4C413-6E7E-6DDC-B9EF-99191CF9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BFC82-8F98-CF9B-FDFE-ACC9AFE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065D5-2A4C-8A8F-C63C-9888A8B0E956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DEC618-335F-519B-A747-51D95F0BF0F9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8CB67E54-D91A-E0B7-4577-0B6BE8FA95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D4E82106-948F-BAC2-473B-D172C5D66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E61CF2-45AC-7500-BF37-249A4BE1C456}"/>
              </a:ext>
            </a:extLst>
          </p:cNvPr>
          <p:cNvSpPr txBox="1"/>
          <p:nvPr/>
        </p:nvSpPr>
        <p:spPr>
          <a:xfrm>
            <a:off x="855168" y="6240934"/>
            <a:ext cx="111264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Perera, H., &amp; Zhu, L. (2022, July). A pattern language for blockchain governance. In Proceedings of the 27th European Conference on Pattern Languages of Programs (pp. 1-16).</a:t>
            </a:r>
          </a:p>
        </p:txBody>
      </p:sp>
      <p:pic>
        <p:nvPicPr>
          <p:cNvPr id="8" name="Picture 7" descr="A diagram of a blockchain platform&#10;&#10;Description automatically generated">
            <a:extLst>
              <a:ext uri="{FF2B5EF4-FFF2-40B4-BE49-F238E27FC236}">
                <a16:creationId xmlns:a16="http://schemas.microsoft.com/office/drawing/2014/main" id="{5DA14286-0242-3997-BFB4-F8C3D695A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5" y="1352115"/>
            <a:ext cx="5982771" cy="32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1DFA7-1B01-3F88-627E-3CCBDDED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9DD7D18D-E422-1CFA-0A25-0F63DBB8458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9A195-7BE2-E265-5B59-3DBA0638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55ABE-9C36-2F3C-9DCD-0455B873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43AC22-566D-46E4-11CB-CF669F732E1C}"/>
              </a:ext>
            </a:extLst>
          </p:cNvPr>
          <p:cNvSpPr txBox="1"/>
          <p:nvPr/>
        </p:nvSpPr>
        <p:spPr>
          <a:xfrm>
            <a:off x="1149346" y="1183591"/>
            <a:ext cx="4982280" cy="41088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Research Project: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Architecture for Governance-Driven Blockchain Systems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(09/2020 to 09/2024)</a:t>
            </a:r>
          </a:p>
          <a:p>
            <a:pPr marR="226695" lvl="0" algn="just">
              <a:spcBef>
                <a:spcPts val="560"/>
              </a:spcBef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governance framework for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pattern language for blockchain governance.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 pattern-oriented architecture for governance-driven blockchain systems.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F609-DD16-0FEB-C44E-96D8B154A5F8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7C9FDB46-8C62-6781-DEB3-B838E9519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FEAEB15B-8908-D4FB-A980-A0F4119B6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6AB88-453C-E540-5273-C4D24102A086}"/>
              </a:ext>
            </a:extLst>
          </p:cNvPr>
          <p:cNvSpPr txBox="1"/>
          <p:nvPr/>
        </p:nvSpPr>
        <p:spPr>
          <a:xfrm>
            <a:off x="855167" y="6240934"/>
            <a:ext cx="114001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Lu, Q., Yu, G., Paik, H. Y., &amp; Zhu, L. (2023, March). A pattern-oriented reference architecture for governance-driven blockchain systems. In 2023 IEEE 20th International Conference on Software Architecture (ICSA) (pp. 23-34). IEEE.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FABB5F3-EFB2-0626-DC73-41E90825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72" y="851065"/>
            <a:ext cx="5595505" cy="42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3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858B-73CC-88A8-167C-2426F45A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9EA66A94-90BF-D92C-66BA-0503DEC098A1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CFAFA-3D4E-902F-D066-C4210C65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7BF09-3B38-E3DA-E552-7054CD95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17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DB50F-139C-D7B0-7E92-076E0A6CF9C8}"/>
              </a:ext>
            </a:extLst>
          </p:cNvPr>
          <p:cNvSpPr txBox="1"/>
          <p:nvPr/>
        </p:nvSpPr>
        <p:spPr>
          <a:xfrm>
            <a:off x="1149344" y="1183591"/>
            <a:ext cx="10520879" cy="6848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numCol="2" spcCol="54864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Services: </a:t>
            </a:r>
          </a:p>
          <a:p>
            <a:pPr marL="0" marR="0" indent="304800">
              <a:buNone/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r>
              <a: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Committees                     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ICSE 2025, 3rd International Workshop on Responsible AI Engineering,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ICSA 2025, 4th International Workshop on Software Architecture and Machine Learning,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S&amp;P 2025, Human-Machine Intelligence for Security Analytics,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ISPA 2024,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Blockchain 2024,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ICSE 2024, 2rd International Workshop on Responsible AI Engineering,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Blockchain 2023, Main track, PC member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226695" algn="just">
              <a:spcBef>
                <a:spcPts val="560"/>
              </a:spcBef>
              <a:buNone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endParaRPr lang="en-A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304800">
              <a:buNone/>
            </a:pPr>
            <a:r>
              <a: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Invited Reviewer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ACM Computing Surveys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Journal of Systems &amp; Software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ACM Transactions on Sensor Networks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Intelligent Transportation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Neural Networks and Learning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Computational Social Systems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Intelligent Vehicles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Software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AU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IT Professional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72DD44-A992-67B1-3C39-C2701092D1E6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20" name="Freeform 4359">
              <a:extLst>
                <a:ext uri="{FF2B5EF4-FFF2-40B4-BE49-F238E27FC236}">
                  <a16:creationId xmlns:a16="http://schemas.microsoft.com/office/drawing/2014/main" id="{20E34E8D-DBF9-9A70-FE53-A40B60714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60">
              <a:extLst>
                <a:ext uri="{FF2B5EF4-FFF2-40B4-BE49-F238E27FC236}">
                  <a16:creationId xmlns:a16="http://schemas.microsoft.com/office/drawing/2014/main" id="{6E900D10-00BB-5CAF-1F4D-AFE4D40A7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67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3218537" y="3206603"/>
            <a:ext cx="5754927" cy="9971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91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6249239C-C973-4A2E-B0CE-9E1AC4517D1E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Education Background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2F8E4-63B2-411B-B3A0-B17EA25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EF2A1-5F52-4CD4-B792-0BB09377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8D77D-DE3F-42A9-86DF-5B94066C68CF}"/>
              </a:ext>
            </a:extLst>
          </p:cNvPr>
          <p:cNvSpPr txBox="1"/>
          <p:nvPr/>
        </p:nvSpPr>
        <p:spPr>
          <a:xfrm>
            <a:off x="838200" y="1472471"/>
            <a:ext cx="7186448" cy="18928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Doctor of Philosophy (2020.09 – 2024.09)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New South Wales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 and Engineering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Dr. Liming Zhu, Dr.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Qinghua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Lu, Dr. Hye-Young Paik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topic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Software Architecture for Governance-Driven Blockchain Systems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Scholarships and awards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International Postgraduate Award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57AE7-5283-7C5F-FE39-5653DF8E1958}"/>
              </a:ext>
            </a:extLst>
          </p:cNvPr>
          <p:cNvSpPr txBox="1"/>
          <p:nvPr/>
        </p:nvSpPr>
        <p:spPr>
          <a:xfrm>
            <a:off x="4282966" y="3462831"/>
            <a:ext cx="6588223" cy="10926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432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Master of Engineering by Research (2017.09 – 2020.06)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Engineering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92/100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ABC68-A43D-4BB9-52D1-35A6822DF63B}"/>
              </a:ext>
            </a:extLst>
          </p:cNvPr>
          <p:cNvSpPr txBox="1"/>
          <p:nvPr/>
        </p:nvSpPr>
        <p:spPr>
          <a:xfrm>
            <a:off x="838199" y="4972428"/>
            <a:ext cx="7363691" cy="13080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 indent="275590">
              <a:spcBef>
                <a:spcPts val="560"/>
              </a:spcBef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Bachelor (2013.09 - 2017.06)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China University of Petroleum (East China) </a:t>
            </a:r>
          </a:p>
          <a:p>
            <a:pPr marL="0" marR="0"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Computer Science and Technology; English (double major)</a:t>
            </a:r>
          </a:p>
          <a:p>
            <a:pPr indent="275590">
              <a:spcBef>
                <a:spcPts val="56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GPA                        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88.58/100; 88.75/100 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D51031-5D64-869C-04B7-BD545649DF35}"/>
              </a:ext>
            </a:extLst>
          </p:cNvPr>
          <p:cNvGrpSpPr/>
          <p:nvPr/>
        </p:nvGrpSpPr>
        <p:grpSpPr>
          <a:xfrm>
            <a:off x="10719561" y="3475477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36" name="Freeform 2243">
              <a:extLst>
                <a:ext uri="{FF2B5EF4-FFF2-40B4-BE49-F238E27FC236}">
                  <a16:creationId xmlns:a16="http://schemas.microsoft.com/office/drawing/2014/main" id="{7F946C26-CA5F-8756-D5F9-766ED260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44">
              <a:extLst>
                <a:ext uri="{FF2B5EF4-FFF2-40B4-BE49-F238E27FC236}">
                  <a16:creationId xmlns:a16="http://schemas.microsoft.com/office/drawing/2014/main" id="{794146B0-673C-347A-F390-CBB74A08F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88">
              <a:extLst>
                <a:ext uri="{FF2B5EF4-FFF2-40B4-BE49-F238E27FC236}">
                  <a16:creationId xmlns:a16="http://schemas.microsoft.com/office/drawing/2014/main" id="{AFB36F78-26EB-3306-1A18-94799D15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023EDA-C942-363F-1753-35B8128F0270}"/>
              </a:ext>
            </a:extLst>
          </p:cNvPr>
          <p:cNvGrpSpPr/>
          <p:nvPr/>
        </p:nvGrpSpPr>
        <p:grpSpPr>
          <a:xfrm>
            <a:off x="522632" y="1497775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0" name="Freeform 2243">
              <a:extLst>
                <a:ext uri="{FF2B5EF4-FFF2-40B4-BE49-F238E27FC236}">
                  <a16:creationId xmlns:a16="http://schemas.microsoft.com/office/drawing/2014/main" id="{10896D81-B0BD-74DD-355D-F281AFB4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244">
              <a:extLst>
                <a:ext uri="{FF2B5EF4-FFF2-40B4-BE49-F238E27FC236}">
                  <a16:creationId xmlns:a16="http://schemas.microsoft.com/office/drawing/2014/main" id="{F7865E78-6386-A1A8-7E44-642A5310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88">
              <a:extLst>
                <a:ext uri="{FF2B5EF4-FFF2-40B4-BE49-F238E27FC236}">
                  <a16:creationId xmlns:a16="http://schemas.microsoft.com/office/drawing/2014/main" id="{38BBC8A7-737F-7ABA-8258-AE4C0BBC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CDAF8E-E66D-0A25-2BEB-BDAFBEAD904A}"/>
              </a:ext>
            </a:extLst>
          </p:cNvPr>
          <p:cNvGrpSpPr/>
          <p:nvPr/>
        </p:nvGrpSpPr>
        <p:grpSpPr>
          <a:xfrm>
            <a:off x="541150" y="5020979"/>
            <a:ext cx="515700" cy="358996"/>
            <a:chOff x="4329456" y="1981802"/>
            <a:chExt cx="287338" cy="200025"/>
          </a:xfrm>
          <a:solidFill>
            <a:srgbClr val="0070C0"/>
          </a:solidFill>
        </p:grpSpPr>
        <p:sp>
          <p:nvSpPr>
            <p:cNvPr id="44" name="Freeform 2243">
              <a:extLst>
                <a:ext uri="{FF2B5EF4-FFF2-40B4-BE49-F238E27FC236}">
                  <a16:creationId xmlns:a16="http://schemas.microsoft.com/office/drawing/2014/main" id="{C40C6BF4-F4A8-3679-988C-20EBF445D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718" y="2096102"/>
              <a:ext cx="171450" cy="79375"/>
            </a:xfrm>
            <a:custGeom>
              <a:avLst/>
              <a:gdLst>
                <a:gd name="T0" fmla="*/ 248 w 541"/>
                <a:gd name="T1" fmla="*/ 153 h 249"/>
                <a:gd name="T2" fmla="*/ 244 w 541"/>
                <a:gd name="T3" fmla="*/ 154 h 249"/>
                <a:gd name="T4" fmla="*/ 241 w 541"/>
                <a:gd name="T5" fmla="*/ 154 h 249"/>
                <a:gd name="T6" fmla="*/ 237 w 541"/>
                <a:gd name="T7" fmla="*/ 154 h 249"/>
                <a:gd name="T8" fmla="*/ 233 w 541"/>
                <a:gd name="T9" fmla="*/ 153 h 249"/>
                <a:gd name="T10" fmla="*/ 0 w 541"/>
                <a:gd name="T11" fmla="*/ 32 h 249"/>
                <a:gd name="T12" fmla="*/ 0 w 541"/>
                <a:gd name="T13" fmla="*/ 100 h 249"/>
                <a:gd name="T14" fmla="*/ 12 w 541"/>
                <a:gd name="T15" fmla="*/ 108 h 249"/>
                <a:gd name="T16" fmla="*/ 25 w 541"/>
                <a:gd name="T17" fmla="*/ 117 h 249"/>
                <a:gd name="T18" fmla="*/ 34 w 541"/>
                <a:gd name="T19" fmla="*/ 127 h 249"/>
                <a:gd name="T20" fmla="*/ 44 w 541"/>
                <a:gd name="T21" fmla="*/ 139 h 249"/>
                <a:gd name="T22" fmla="*/ 50 w 541"/>
                <a:gd name="T23" fmla="*/ 151 h 249"/>
                <a:gd name="T24" fmla="*/ 56 w 541"/>
                <a:gd name="T25" fmla="*/ 166 h 249"/>
                <a:gd name="T26" fmla="*/ 59 w 541"/>
                <a:gd name="T27" fmla="*/ 181 h 249"/>
                <a:gd name="T28" fmla="*/ 60 w 541"/>
                <a:gd name="T29" fmla="*/ 195 h 249"/>
                <a:gd name="T30" fmla="*/ 60 w 541"/>
                <a:gd name="T31" fmla="*/ 200 h 249"/>
                <a:gd name="T32" fmla="*/ 60 w 541"/>
                <a:gd name="T33" fmla="*/ 204 h 249"/>
                <a:gd name="T34" fmla="*/ 78 w 541"/>
                <a:gd name="T35" fmla="*/ 214 h 249"/>
                <a:gd name="T36" fmla="*/ 98 w 541"/>
                <a:gd name="T37" fmla="*/ 222 h 249"/>
                <a:gd name="T38" fmla="*/ 119 w 541"/>
                <a:gd name="T39" fmla="*/ 230 h 249"/>
                <a:gd name="T40" fmla="*/ 141 w 541"/>
                <a:gd name="T41" fmla="*/ 237 h 249"/>
                <a:gd name="T42" fmla="*/ 164 w 541"/>
                <a:gd name="T43" fmla="*/ 242 h 249"/>
                <a:gd name="T44" fmla="*/ 188 w 541"/>
                <a:gd name="T45" fmla="*/ 246 h 249"/>
                <a:gd name="T46" fmla="*/ 214 w 541"/>
                <a:gd name="T47" fmla="*/ 248 h 249"/>
                <a:gd name="T48" fmla="*/ 241 w 541"/>
                <a:gd name="T49" fmla="*/ 249 h 249"/>
                <a:gd name="T50" fmla="*/ 258 w 541"/>
                <a:gd name="T51" fmla="*/ 248 h 249"/>
                <a:gd name="T52" fmla="*/ 275 w 541"/>
                <a:gd name="T53" fmla="*/ 247 h 249"/>
                <a:gd name="T54" fmla="*/ 291 w 541"/>
                <a:gd name="T55" fmla="*/ 246 h 249"/>
                <a:gd name="T56" fmla="*/ 307 w 541"/>
                <a:gd name="T57" fmla="*/ 243 h 249"/>
                <a:gd name="T58" fmla="*/ 323 w 541"/>
                <a:gd name="T59" fmla="*/ 241 h 249"/>
                <a:gd name="T60" fmla="*/ 337 w 541"/>
                <a:gd name="T61" fmla="*/ 237 h 249"/>
                <a:gd name="T62" fmla="*/ 352 w 541"/>
                <a:gd name="T63" fmla="*/ 233 h 249"/>
                <a:gd name="T64" fmla="*/ 367 w 541"/>
                <a:gd name="T65" fmla="*/ 228 h 249"/>
                <a:gd name="T66" fmla="*/ 393 w 541"/>
                <a:gd name="T67" fmla="*/ 219 h 249"/>
                <a:gd name="T68" fmla="*/ 418 w 541"/>
                <a:gd name="T69" fmla="*/ 206 h 249"/>
                <a:gd name="T70" fmla="*/ 440 w 541"/>
                <a:gd name="T71" fmla="*/ 193 h 249"/>
                <a:gd name="T72" fmla="*/ 461 w 541"/>
                <a:gd name="T73" fmla="*/ 178 h 249"/>
                <a:gd name="T74" fmla="*/ 479 w 541"/>
                <a:gd name="T75" fmla="*/ 164 h 249"/>
                <a:gd name="T76" fmla="*/ 495 w 541"/>
                <a:gd name="T77" fmla="*/ 147 h 249"/>
                <a:gd name="T78" fmla="*/ 509 w 541"/>
                <a:gd name="T79" fmla="*/ 129 h 249"/>
                <a:gd name="T80" fmla="*/ 520 w 541"/>
                <a:gd name="T81" fmla="*/ 112 h 249"/>
                <a:gd name="T82" fmla="*/ 529 w 541"/>
                <a:gd name="T83" fmla="*/ 95 h 249"/>
                <a:gd name="T84" fmla="*/ 536 w 541"/>
                <a:gd name="T85" fmla="*/ 78 h 249"/>
                <a:gd name="T86" fmla="*/ 539 w 541"/>
                <a:gd name="T87" fmla="*/ 70 h 249"/>
                <a:gd name="T88" fmla="*/ 540 w 541"/>
                <a:gd name="T89" fmla="*/ 61 h 249"/>
                <a:gd name="T90" fmla="*/ 541 w 541"/>
                <a:gd name="T91" fmla="*/ 54 h 249"/>
                <a:gd name="T92" fmla="*/ 541 w 541"/>
                <a:gd name="T93" fmla="*/ 45 h 249"/>
                <a:gd name="T94" fmla="*/ 541 w 541"/>
                <a:gd name="T95" fmla="*/ 0 h 249"/>
                <a:gd name="T96" fmla="*/ 248 w 541"/>
                <a:gd name="T97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1" h="249">
                  <a:moveTo>
                    <a:pt x="248" y="153"/>
                  </a:moveTo>
                  <a:lnTo>
                    <a:pt x="244" y="154"/>
                  </a:lnTo>
                  <a:lnTo>
                    <a:pt x="241" y="154"/>
                  </a:lnTo>
                  <a:lnTo>
                    <a:pt x="237" y="154"/>
                  </a:lnTo>
                  <a:lnTo>
                    <a:pt x="233" y="153"/>
                  </a:lnTo>
                  <a:lnTo>
                    <a:pt x="0" y="32"/>
                  </a:lnTo>
                  <a:lnTo>
                    <a:pt x="0" y="100"/>
                  </a:lnTo>
                  <a:lnTo>
                    <a:pt x="12" y="108"/>
                  </a:lnTo>
                  <a:lnTo>
                    <a:pt x="25" y="117"/>
                  </a:lnTo>
                  <a:lnTo>
                    <a:pt x="34" y="127"/>
                  </a:lnTo>
                  <a:lnTo>
                    <a:pt x="44" y="139"/>
                  </a:lnTo>
                  <a:lnTo>
                    <a:pt x="50" y="151"/>
                  </a:lnTo>
                  <a:lnTo>
                    <a:pt x="56" y="166"/>
                  </a:lnTo>
                  <a:lnTo>
                    <a:pt x="59" y="181"/>
                  </a:lnTo>
                  <a:lnTo>
                    <a:pt x="60" y="195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78" y="214"/>
                  </a:lnTo>
                  <a:lnTo>
                    <a:pt x="98" y="222"/>
                  </a:lnTo>
                  <a:lnTo>
                    <a:pt x="119" y="230"/>
                  </a:lnTo>
                  <a:lnTo>
                    <a:pt x="141" y="237"/>
                  </a:lnTo>
                  <a:lnTo>
                    <a:pt x="164" y="242"/>
                  </a:lnTo>
                  <a:lnTo>
                    <a:pt x="188" y="246"/>
                  </a:lnTo>
                  <a:lnTo>
                    <a:pt x="214" y="248"/>
                  </a:lnTo>
                  <a:lnTo>
                    <a:pt x="241" y="249"/>
                  </a:lnTo>
                  <a:lnTo>
                    <a:pt x="258" y="248"/>
                  </a:lnTo>
                  <a:lnTo>
                    <a:pt x="275" y="247"/>
                  </a:lnTo>
                  <a:lnTo>
                    <a:pt x="291" y="246"/>
                  </a:lnTo>
                  <a:lnTo>
                    <a:pt x="307" y="243"/>
                  </a:lnTo>
                  <a:lnTo>
                    <a:pt x="323" y="241"/>
                  </a:lnTo>
                  <a:lnTo>
                    <a:pt x="337" y="237"/>
                  </a:lnTo>
                  <a:lnTo>
                    <a:pt x="352" y="233"/>
                  </a:lnTo>
                  <a:lnTo>
                    <a:pt x="367" y="228"/>
                  </a:lnTo>
                  <a:lnTo>
                    <a:pt x="393" y="219"/>
                  </a:lnTo>
                  <a:lnTo>
                    <a:pt x="418" y="206"/>
                  </a:lnTo>
                  <a:lnTo>
                    <a:pt x="440" y="193"/>
                  </a:lnTo>
                  <a:lnTo>
                    <a:pt x="461" y="178"/>
                  </a:lnTo>
                  <a:lnTo>
                    <a:pt x="479" y="164"/>
                  </a:lnTo>
                  <a:lnTo>
                    <a:pt x="495" y="147"/>
                  </a:lnTo>
                  <a:lnTo>
                    <a:pt x="509" y="129"/>
                  </a:lnTo>
                  <a:lnTo>
                    <a:pt x="520" y="112"/>
                  </a:lnTo>
                  <a:lnTo>
                    <a:pt x="529" y="95"/>
                  </a:lnTo>
                  <a:lnTo>
                    <a:pt x="536" y="78"/>
                  </a:lnTo>
                  <a:lnTo>
                    <a:pt x="539" y="70"/>
                  </a:lnTo>
                  <a:lnTo>
                    <a:pt x="540" y="61"/>
                  </a:lnTo>
                  <a:lnTo>
                    <a:pt x="541" y="54"/>
                  </a:lnTo>
                  <a:lnTo>
                    <a:pt x="541" y="45"/>
                  </a:lnTo>
                  <a:lnTo>
                    <a:pt x="541" y="0"/>
                  </a:lnTo>
                  <a:lnTo>
                    <a:pt x="248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44">
              <a:extLst>
                <a:ext uri="{FF2B5EF4-FFF2-40B4-BE49-F238E27FC236}">
                  <a16:creationId xmlns:a16="http://schemas.microsoft.com/office/drawing/2014/main" id="{C3D1C33C-E9AA-5BBF-5F4A-1D120783A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031" y="2096102"/>
              <a:ext cx="47625" cy="85725"/>
            </a:xfrm>
            <a:custGeom>
              <a:avLst/>
              <a:gdLst>
                <a:gd name="T0" fmla="*/ 61 w 150"/>
                <a:gd name="T1" fmla="*/ 45 h 271"/>
                <a:gd name="T2" fmla="*/ 61 w 150"/>
                <a:gd name="T3" fmla="*/ 122 h 271"/>
                <a:gd name="T4" fmla="*/ 49 w 150"/>
                <a:gd name="T5" fmla="*/ 126 h 271"/>
                <a:gd name="T6" fmla="*/ 45 w 150"/>
                <a:gd name="T7" fmla="*/ 127 h 271"/>
                <a:gd name="T8" fmla="*/ 38 w 150"/>
                <a:gd name="T9" fmla="*/ 131 h 271"/>
                <a:gd name="T10" fmla="*/ 34 w 150"/>
                <a:gd name="T11" fmla="*/ 133 h 271"/>
                <a:gd name="T12" fmla="*/ 28 w 150"/>
                <a:gd name="T13" fmla="*/ 138 h 271"/>
                <a:gd name="T14" fmla="*/ 25 w 150"/>
                <a:gd name="T15" fmla="*/ 140 h 271"/>
                <a:gd name="T16" fmla="*/ 20 w 150"/>
                <a:gd name="T17" fmla="*/ 145 h 271"/>
                <a:gd name="T18" fmla="*/ 16 w 150"/>
                <a:gd name="T19" fmla="*/ 150 h 271"/>
                <a:gd name="T20" fmla="*/ 12 w 150"/>
                <a:gd name="T21" fmla="*/ 155 h 271"/>
                <a:gd name="T22" fmla="*/ 10 w 150"/>
                <a:gd name="T23" fmla="*/ 160 h 271"/>
                <a:gd name="T24" fmla="*/ 6 w 150"/>
                <a:gd name="T25" fmla="*/ 166 h 271"/>
                <a:gd name="T26" fmla="*/ 5 w 150"/>
                <a:gd name="T27" fmla="*/ 171 h 271"/>
                <a:gd name="T28" fmla="*/ 3 w 150"/>
                <a:gd name="T29" fmla="*/ 178 h 271"/>
                <a:gd name="T30" fmla="*/ 1 w 150"/>
                <a:gd name="T31" fmla="*/ 183 h 271"/>
                <a:gd name="T32" fmla="*/ 0 w 150"/>
                <a:gd name="T33" fmla="*/ 195 h 271"/>
                <a:gd name="T34" fmla="*/ 1 w 150"/>
                <a:gd name="T35" fmla="*/ 203 h 271"/>
                <a:gd name="T36" fmla="*/ 4 w 150"/>
                <a:gd name="T37" fmla="*/ 217 h 271"/>
                <a:gd name="T38" fmla="*/ 11 w 150"/>
                <a:gd name="T39" fmla="*/ 235 h 271"/>
                <a:gd name="T40" fmla="*/ 25 w 150"/>
                <a:gd name="T41" fmla="*/ 252 h 271"/>
                <a:gd name="T42" fmla="*/ 43 w 150"/>
                <a:gd name="T43" fmla="*/ 264 h 271"/>
                <a:gd name="T44" fmla="*/ 64 w 150"/>
                <a:gd name="T45" fmla="*/ 270 h 271"/>
                <a:gd name="T46" fmla="*/ 87 w 150"/>
                <a:gd name="T47" fmla="*/ 270 h 271"/>
                <a:gd name="T48" fmla="*/ 109 w 150"/>
                <a:gd name="T49" fmla="*/ 264 h 271"/>
                <a:gd name="T50" fmla="*/ 126 w 150"/>
                <a:gd name="T51" fmla="*/ 252 h 271"/>
                <a:gd name="T52" fmla="*/ 141 w 150"/>
                <a:gd name="T53" fmla="*/ 235 h 271"/>
                <a:gd name="T54" fmla="*/ 148 w 150"/>
                <a:gd name="T55" fmla="*/ 217 h 271"/>
                <a:gd name="T56" fmla="*/ 150 w 150"/>
                <a:gd name="T57" fmla="*/ 203 h 271"/>
                <a:gd name="T58" fmla="*/ 150 w 150"/>
                <a:gd name="T59" fmla="*/ 195 h 271"/>
                <a:gd name="T60" fmla="*/ 150 w 150"/>
                <a:gd name="T61" fmla="*/ 184 h 271"/>
                <a:gd name="T62" fmla="*/ 144 w 150"/>
                <a:gd name="T63" fmla="*/ 165 h 271"/>
                <a:gd name="T64" fmla="*/ 133 w 150"/>
                <a:gd name="T65" fmla="*/ 148 h 271"/>
                <a:gd name="T66" fmla="*/ 119 w 150"/>
                <a:gd name="T67" fmla="*/ 134 h 271"/>
                <a:gd name="T68" fmla="*/ 100 w 150"/>
                <a:gd name="T69" fmla="*/ 125 h 271"/>
                <a:gd name="T70" fmla="*/ 91 w 150"/>
                <a:gd name="T71" fmla="*/ 45 h 271"/>
                <a:gd name="T72" fmla="*/ 61 w 150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271">
                  <a:moveTo>
                    <a:pt x="61" y="0"/>
                  </a:moveTo>
                  <a:lnTo>
                    <a:pt x="61" y="45"/>
                  </a:lnTo>
                  <a:lnTo>
                    <a:pt x="61" y="121"/>
                  </a:lnTo>
                  <a:lnTo>
                    <a:pt x="61" y="122"/>
                  </a:lnTo>
                  <a:lnTo>
                    <a:pt x="55" y="123"/>
                  </a:lnTo>
                  <a:lnTo>
                    <a:pt x="49" y="126"/>
                  </a:lnTo>
                  <a:lnTo>
                    <a:pt x="47" y="126"/>
                  </a:lnTo>
                  <a:lnTo>
                    <a:pt x="45" y="127"/>
                  </a:lnTo>
                  <a:lnTo>
                    <a:pt x="42" y="128"/>
                  </a:lnTo>
                  <a:lnTo>
                    <a:pt x="38" y="131"/>
                  </a:lnTo>
                  <a:lnTo>
                    <a:pt x="36" y="132"/>
                  </a:lnTo>
                  <a:lnTo>
                    <a:pt x="34" y="133"/>
                  </a:lnTo>
                  <a:lnTo>
                    <a:pt x="31" y="136"/>
                  </a:lnTo>
                  <a:lnTo>
                    <a:pt x="28" y="138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2" y="143"/>
                  </a:lnTo>
                  <a:lnTo>
                    <a:pt x="20" y="145"/>
                  </a:lnTo>
                  <a:lnTo>
                    <a:pt x="17" y="148"/>
                  </a:lnTo>
                  <a:lnTo>
                    <a:pt x="16" y="150"/>
                  </a:lnTo>
                  <a:lnTo>
                    <a:pt x="15" y="153"/>
                  </a:lnTo>
                  <a:lnTo>
                    <a:pt x="12" y="155"/>
                  </a:lnTo>
                  <a:lnTo>
                    <a:pt x="11" y="158"/>
                  </a:lnTo>
                  <a:lnTo>
                    <a:pt x="10" y="160"/>
                  </a:lnTo>
                  <a:lnTo>
                    <a:pt x="7" y="164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5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1"/>
                  </a:lnTo>
                  <a:lnTo>
                    <a:pt x="1" y="183"/>
                  </a:lnTo>
                  <a:lnTo>
                    <a:pt x="1" y="1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203"/>
                  </a:lnTo>
                  <a:lnTo>
                    <a:pt x="3" y="211"/>
                  </a:lnTo>
                  <a:lnTo>
                    <a:pt x="4" y="217"/>
                  </a:lnTo>
                  <a:lnTo>
                    <a:pt x="6" y="225"/>
                  </a:lnTo>
                  <a:lnTo>
                    <a:pt x="11" y="235"/>
                  </a:lnTo>
                  <a:lnTo>
                    <a:pt x="17" y="243"/>
                  </a:lnTo>
                  <a:lnTo>
                    <a:pt x="25" y="252"/>
                  </a:lnTo>
                  <a:lnTo>
                    <a:pt x="33" y="258"/>
                  </a:lnTo>
                  <a:lnTo>
                    <a:pt x="43" y="264"/>
                  </a:lnTo>
                  <a:lnTo>
                    <a:pt x="54" y="267"/>
                  </a:lnTo>
                  <a:lnTo>
                    <a:pt x="64" y="270"/>
                  </a:lnTo>
                  <a:lnTo>
                    <a:pt x="76" y="271"/>
                  </a:lnTo>
                  <a:lnTo>
                    <a:pt x="87" y="270"/>
                  </a:lnTo>
                  <a:lnTo>
                    <a:pt x="98" y="267"/>
                  </a:lnTo>
                  <a:lnTo>
                    <a:pt x="109" y="264"/>
                  </a:lnTo>
                  <a:lnTo>
                    <a:pt x="117" y="258"/>
                  </a:lnTo>
                  <a:lnTo>
                    <a:pt x="126" y="252"/>
                  </a:lnTo>
                  <a:lnTo>
                    <a:pt x="133" y="243"/>
                  </a:lnTo>
                  <a:lnTo>
                    <a:pt x="141" y="235"/>
                  </a:lnTo>
                  <a:lnTo>
                    <a:pt x="146" y="225"/>
                  </a:lnTo>
                  <a:lnTo>
                    <a:pt x="148" y="217"/>
                  </a:lnTo>
                  <a:lnTo>
                    <a:pt x="149" y="211"/>
                  </a:lnTo>
                  <a:lnTo>
                    <a:pt x="150" y="203"/>
                  </a:lnTo>
                  <a:lnTo>
                    <a:pt x="150" y="195"/>
                  </a:lnTo>
                  <a:lnTo>
                    <a:pt x="150" y="195"/>
                  </a:lnTo>
                  <a:lnTo>
                    <a:pt x="150" y="191"/>
                  </a:lnTo>
                  <a:lnTo>
                    <a:pt x="150" y="184"/>
                  </a:lnTo>
                  <a:lnTo>
                    <a:pt x="148" y="175"/>
                  </a:lnTo>
                  <a:lnTo>
                    <a:pt x="144" y="165"/>
                  </a:lnTo>
                  <a:lnTo>
                    <a:pt x="139" y="156"/>
                  </a:lnTo>
                  <a:lnTo>
                    <a:pt x="133" y="148"/>
                  </a:lnTo>
                  <a:lnTo>
                    <a:pt x="127" y="140"/>
                  </a:lnTo>
                  <a:lnTo>
                    <a:pt x="119" y="134"/>
                  </a:lnTo>
                  <a:lnTo>
                    <a:pt x="110" y="128"/>
                  </a:lnTo>
                  <a:lnTo>
                    <a:pt x="100" y="125"/>
                  </a:lnTo>
                  <a:lnTo>
                    <a:pt x="91" y="121"/>
                  </a:lnTo>
                  <a:lnTo>
                    <a:pt x="91" y="45"/>
                  </a:lnTo>
                  <a:lnTo>
                    <a:pt x="91" y="1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88">
              <a:extLst>
                <a:ext uri="{FF2B5EF4-FFF2-40B4-BE49-F238E27FC236}">
                  <a16:creationId xmlns:a16="http://schemas.microsoft.com/office/drawing/2014/main" id="{53046420-6792-6C4D-B26C-75528BF59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56" y="1981802"/>
              <a:ext cx="287338" cy="152400"/>
            </a:xfrm>
            <a:custGeom>
              <a:avLst/>
              <a:gdLst>
                <a:gd name="T0" fmla="*/ 902 w 902"/>
                <a:gd name="T1" fmla="*/ 241 h 483"/>
                <a:gd name="T2" fmla="*/ 902 w 902"/>
                <a:gd name="T3" fmla="*/ 236 h 483"/>
                <a:gd name="T4" fmla="*/ 901 w 902"/>
                <a:gd name="T5" fmla="*/ 233 h 483"/>
                <a:gd name="T6" fmla="*/ 898 w 902"/>
                <a:gd name="T7" fmla="*/ 230 h 483"/>
                <a:gd name="T8" fmla="*/ 895 w 902"/>
                <a:gd name="T9" fmla="*/ 228 h 483"/>
                <a:gd name="T10" fmla="*/ 459 w 902"/>
                <a:gd name="T11" fmla="*/ 2 h 483"/>
                <a:gd name="T12" fmla="*/ 455 w 902"/>
                <a:gd name="T13" fmla="*/ 1 h 483"/>
                <a:gd name="T14" fmla="*/ 452 w 902"/>
                <a:gd name="T15" fmla="*/ 0 h 483"/>
                <a:gd name="T16" fmla="*/ 448 w 902"/>
                <a:gd name="T17" fmla="*/ 1 h 483"/>
                <a:gd name="T18" fmla="*/ 444 w 902"/>
                <a:gd name="T19" fmla="*/ 2 h 483"/>
                <a:gd name="T20" fmla="*/ 8 w 902"/>
                <a:gd name="T21" fmla="*/ 228 h 483"/>
                <a:gd name="T22" fmla="*/ 5 w 902"/>
                <a:gd name="T23" fmla="*/ 229 h 483"/>
                <a:gd name="T24" fmla="*/ 2 w 902"/>
                <a:gd name="T25" fmla="*/ 233 h 483"/>
                <a:gd name="T26" fmla="*/ 1 w 902"/>
                <a:gd name="T27" fmla="*/ 236 h 483"/>
                <a:gd name="T28" fmla="*/ 0 w 902"/>
                <a:gd name="T29" fmla="*/ 241 h 483"/>
                <a:gd name="T30" fmla="*/ 1 w 902"/>
                <a:gd name="T31" fmla="*/ 245 h 483"/>
                <a:gd name="T32" fmla="*/ 2 w 902"/>
                <a:gd name="T33" fmla="*/ 249 h 483"/>
                <a:gd name="T34" fmla="*/ 5 w 902"/>
                <a:gd name="T35" fmla="*/ 251 h 483"/>
                <a:gd name="T36" fmla="*/ 8 w 902"/>
                <a:gd name="T37" fmla="*/ 254 h 483"/>
                <a:gd name="T38" fmla="*/ 452 w 902"/>
                <a:gd name="T39" fmla="*/ 483 h 483"/>
                <a:gd name="T40" fmla="*/ 895 w 902"/>
                <a:gd name="T41" fmla="*/ 254 h 483"/>
                <a:gd name="T42" fmla="*/ 898 w 902"/>
                <a:gd name="T43" fmla="*/ 251 h 483"/>
                <a:gd name="T44" fmla="*/ 901 w 902"/>
                <a:gd name="T45" fmla="*/ 249 h 483"/>
                <a:gd name="T46" fmla="*/ 902 w 902"/>
                <a:gd name="T47" fmla="*/ 245 h 483"/>
                <a:gd name="T48" fmla="*/ 902 w 902"/>
                <a:gd name="T49" fmla="*/ 2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2" h="483">
                  <a:moveTo>
                    <a:pt x="902" y="241"/>
                  </a:moveTo>
                  <a:lnTo>
                    <a:pt x="902" y="236"/>
                  </a:lnTo>
                  <a:lnTo>
                    <a:pt x="901" y="233"/>
                  </a:lnTo>
                  <a:lnTo>
                    <a:pt x="898" y="230"/>
                  </a:lnTo>
                  <a:lnTo>
                    <a:pt x="895" y="228"/>
                  </a:lnTo>
                  <a:lnTo>
                    <a:pt x="459" y="2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8" y="1"/>
                  </a:lnTo>
                  <a:lnTo>
                    <a:pt x="444" y="2"/>
                  </a:lnTo>
                  <a:lnTo>
                    <a:pt x="8" y="228"/>
                  </a:lnTo>
                  <a:lnTo>
                    <a:pt x="5" y="229"/>
                  </a:lnTo>
                  <a:lnTo>
                    <a:pt x="2" y="233"/>
                  </a:lnTo>
                  <a:lnTo>
                    <a:pt x="1" y="23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9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452" y="483"/>
                  </a:lnTo>
                  <a:lnTo>
                    <a:pt x="895" y="254"/>
                  </a:lnTo>
                  <a:lnTo>
                    <a:pt x="898" y="251"/>
                  </a:lnTo>
                  <a:lnTo>
                    <a:pt x="901" y="249"/>
                  </a:lnTo>
                  <a:lnTo>
                    <a:pt x="902" y="245"/>
                  </a:lnTo>
                  <a:lnTo>
                    <a:pt x="902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9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B42E1-E34B-4FA9-514C-91B3E58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7">
            <a:extLst>
              <a:ext uri="{FF2B5EF4-FFF2-40B4-BE49-F238E27FC236}">
                <a16:creationId xmlns:a16="http://schemas.microsoft.com/office/drawing/2014/main" id="{4A5726A3-3E68-6715-5B83-5556DE7C6059}"/>
              </a:ext>
            </a:extLst>
          </p:cNvPr>
          <p:cNvSpPr txBox="1">
            <a:spLocks/>
          </p:cNvSpPr>
          <p:nvPr/>
        </p:nvSpPr>
        <p:spPr>
          <a:xfrm>
            <a:off x="533398" y="399253"/>
            <a:ext cx="9113323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Publications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(No. of paper: 37, citations: 1772, h-index: 18)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6A022-C118-6C95-CBB4-D5F687D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C431F-FEE4-CAC4-C143-334D5AF0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3993-81E1-45C6-8AF0-C9311456D742}" type="slidenum">
              <a:rPr lang="en-US" smtClean="0"/>
              <a:t>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35007-7AF6-F857-9986-BA997B241E4C}"/>
              </a:ext>
            </a:extLst>
          </p:cNvPr>
          <p:cNvSpPr txBox="1"/>
          <p:nvPr/>
        </p:nvSpPr>
        <p:spPr>
          <a:xfrm>
            <a:off x="619886" y="1062598"/>
            <a:ext cx="11216203" cy="5724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/ Agent Engineering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Lo, S. K., Lu, Q., Zhu, L., Zhao, D., Xu, X., ... &amp; Whittle, J. (2025). Agent design pattern catalogue: A collection of architectural patterns for foundation model based agents. Journal of Systems and Software, 220, 112278.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Zhao, D.,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Zhang, H., Zhu, L., Xu, X., ... &amp; Tan, T. (2024). Evaluating The Architecture Of Large Language Model-Based Agents.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to Journal of Systems and Software.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Zhu, L., Xu, X.,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Xing, Z., &amp; Whittle, J. (2024). A taxonomy of foundation model based systems through the lens of software architecture. In Proceedings of the IEEE/ACM 3rd International Conference on AI Engineering-Software Engineering for AI (pp. 1-6).</a:t>
            </a:r>
          </a:p>
          <a:p>
            <a:pPr marL="0" marR="311150">
              <a:tabLst>
                <a:tab pos="1684020" algn="l"/>
              </a:tabLs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AI 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&amp; Paik, H. Y. (2024).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Decentralised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governance for foundation model based ai systems: Exploring the role of blockchain in responsible AI. IEEE Software.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Lo, S. K.,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Wang, C., Xu, X., Paik, H. Y., &amp; Zhu, L. (2022). Toward trustworthy AI: Blockchain-based architecture design for accountability and fairness of federated learning systems. IEEE Internet of Things Journal, 10(4), 3276-3284.</a:t>
            </a:r>
          </a:p>
          <a:p>
            <a:pPr marL="342900" marR="226695" indent="-342900" algn="just">
              <a:spcBef>
                <a:spcPts val="560"/>
              </a:spcBef>
              <a:buFont typeface="+mj-lt"/>
              <a:buAutoNum type="arabicPeriod" startAt="4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Lee, S. U., Perera, H.,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Xia, B., Lu, Q., &amp; Zhu, L. (2024). Integrating ESG and AI: A Comprehensive Responsible AI Assessment Framework. 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arXiv:2408.00965.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3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311150">
              <a:tabLst>
                <a:tab pos="1684020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Blockchain Governance 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7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Yu, G., Paik, H. Y., &amp; Zhu, L. (2022). Defining blockchain governance principles: A comprehensive framework. Information systems, 109, 102090.</a:t>
            </a:r>
          </a:p>
          <a:p>
            <a:pPr marL="342900" marR="226695" lvl="0" indent="-342900" algn="just">
              <a:spcBef>
                <a:spcPts val="560"/>
              </a:spcBef>
              <a:buFont typeface="+mj-lt"/>
              <a:buAutoNum type="arabicPeriod" startAt="7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Lu, Q., Zhu, L., Paik, H. Y., &amp; Staples, M. (2023). A systematic literature review on blockchain governance. Journal of Systems and Software, 197, 111576.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C99C4-ACD7-5EAC-F92D-F09FF8186DD1}"/>
              </a:ext>
            </a:extLst>
          </p:cNvPr>
          <p:cNvGrpSpPr/>
          <p:nvPr/>
        </p:nvGrpSpPr>
        <p:grpSpPr>
          <a:xfrm>
            <a:off x="163631" y="1087102"/>
            <a:ext cx="369768" cy="354978"/>
            <a:chOff x="1450975" y="793750"/>
            <a:chExt cx="277813" cy="266700"/>
          </a:xfrm>
          <a:solidFill>
            <a:srgbClr val="0070C0"/>
          </a:solidFill>
        </p:grpSpPr>
        <p:sp>
          <p:nvSpPr>
            <p:cNvPr id="5" name="Freeform 659">
              <a:extLst>
                <a:ext uri="{FF2B5EF4-FFF2-40B4-BE49-F238E27FC236}">
                  <a16:creationId xmlns:a16="http://schemas.microsoft.com/office/drawing/2014/main" id="{ECCD54A6-EB7D-1316-28E0-317BF75B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822325"/>
              <a:ext cx="277813" cy="238125"/>
            </a:xfrm>
            <a:custGeom>
              <a:avLst/>
              <a:gdLst>
                <a:gd name="T0" fmla="*/ 813 w 873"/>
                <a:gd name="T1" fmla="*/ 557 h 752"/>
                <a:gd name="T2" fmla="*/ 811 w 873"/>
                <a:gd name="T3" fmla="*/ 565 h 752"/>
                <a:gd name="T4" fmla="*/ 805 w 873"/>
                <a:gd name="T5" fmla="*/ 571 h 752"/>
                <a:gd name="T6" fmla="*/ 558 w 873"/>
                <a:gd name="T7" fmla="*/ 572 h 752"/>
                <a:gd name="T8" fmla="*/ 538 w 873"/>
                <a:gd name="T9" fmla="*/ 576 h 752"/>
                <a:gd name="T10" fmla="*/ 518 w 873"/>
                <a:gd name="T11" fmla="*/ 587 h 752"/>
                <a:gd name="T12" fmla="*/ 502 w 873"/>
                <a:gd name="T13" fmla="*/ 604 h 752"/>
                <a:gd name="T14" fmla="*/ 489 w 873"/>
                <a:gd name="T15" fmla="*/ 627 h 752"/>
                <a:gd name="T16" fmla="*/ 483 w 873"/>
                <a:gd name="T17" fmla="*/ 653 h 752"/>
                <a:gd name="T18" fmla="*/ 481 w 873"/>
                <a:gd name="T19" fmla="*/ 668 h 752"/>
                <a:gd name="T20" fmla="*/ 475 w 873"/>
                <a:gd name="T21" fmla="*/ 675 h 752"/>
                <a:gd name="T22" fmla="*/ 468 w 873"/>
                <a:gd name="T23" fmla="*/ 677 h 752"/>
                <a:gd name="T24" fmla="*/ 401 w 873"/>
                <a:gd name="T25" fmla="*/ 676 h 752"/>
                <a:gd name="T26" fmla="*/ 395 w 873"/>
                <a:gd name="T27" fmla="*/ 671 h 752"/>
                <a:gd name="T28" fmla="*/ 392 w 873"/>
                <a:gd name="T29" fmla="*/ 662 h 752"/>
                <a:gd name="T30" fmla="*/ 388 w 873"/>
                <a:gd name="T31" fmla="*/ 635 h 752"/>
                <a:gd name="T32" fmla="*/ 377 w 873"/>
                <a:gd name="T33" fmla="*/ 612 h 752"/>
                <a:gd name="T34" fmla="*/ 359 w 873"/>
                <a:gd name="T35" fmla="*/ 592 h 752"/>
                <a:gd name="T36" fmla="*/ 337 w 873"/>
                <a:gd name="T37" fmla="*/ 579 h 752"/>
                <a:gd name="T38" fmla="*/ 311 w 873"/>
                <a:gd name="T39" fmla="*/ 572 h 752"/>
                <a:gd name="T40" fmla="*/ 73 w 873"/>
                <a:gd name="T41" fmla="*/ 572 h 752"/>
                <a:gd name="T42" fmla="*/ 66 w 873"/>
                <a:gd name="T43" fmla="*/ 568 h 752"/>
                <a:gd name="T44" fmla="*/ 61 w 873"/>
                <a:gd name="T45" fmla="*/ 560 h 752"/>
                <a:gd name="T46" fmla="*/ 15 w 873"/>
                <a:gd name="T47" fmla="*/ 1 h 752"/>
                <a:gd name="T48" fmla="*/ 8 w 873"/>
                <a:gd name="T49" fmla="*/ 3 h 752"/>
                <a:gd name="T50" fmla="*/ 2 w 873"/>
                <a:gd name="T51" fmla="*/ 11 h 752"/>
                <a:gd name="T52" fmla="*/ 0 w 873"/>
                <a:gd name="T53" fmla="*/ 617 h 752"/>
                <a:gd name="T54" fmla="*/ 3 w 873"/>
                <a:gd name="T55" fmla="*/ 625 h 752"/>
                <a:gd name="T56" fmla="*/ 10 w 873"/>
                <a:gd name="T57" fmla="*/ 631 h 752"/>
                <a:gd name="T58" fmla="*/ 241 w 873"/>
                <a:gd name="T59" fmla="*/ 632 h 752"/>
                <a:gd name="T60" fmla="*/ 275 w 873"/>
                <a:gd name="T61" fmla="*/ 635 h 752"/>
                <a:gd name="T62" fmla="*/ 306 w 873"/>
                <a:gd name="T63" fmla="*/ 646 h 752"/>
                <a:gd name="T64" fmla="*/ 333 w 873"/>
                <a:gd name="T65" fmla="*/ 664 h 752"/>
                <a:gd name="T66" fmla="*/ 352 w 873"/>
                <a:gd name="T67" fmla="*/ 690 h 752"/>
                <a:gd name="T68" fmla="*/ 362 w 873"/>
                <a:gd name="T69" fmla="*/ 724 h 752"/>
                <a:gd name="T70" fmla="*/ 363 w 873"/>
                <a:gd name="T71" fmla="*/ 743 h 752"/>
                <a:gd name="T72" fmla="*/ 368 w 873"/>
                <a:gd name="T73" fmla="*/ 750 h 752"/>
                <a:gd name="T74" fmla="*/ 377 w 873"/>
                <a:gd name="T75" fmla="*/ 752 h 752"/>
                <a:gd name="T76" fmla="*/ 503 w 873"/>
                <a:gd name="T77" fmla="*/ 751 h 752"/>
                <a:gd name="T78" fmla="*/ 510 w 873"/>
                <a:gd name="T79" fmla="*/ 746 h 752"/>
                <a:gd name="T80" fmla="*/ 513 w 873"/>
                <a:gd name="T81" fmla="*/ 737 h 752"/>
                <a:gd name="T82" fmla="*/ 518 w 873"/>
                <a:gd name="T83" fmla="*/ 701 h 752"/>
                <a:gd name="T84" fmla="*/ 534 w 873"/>
                <a:gd name="T85" fmla="*/ 673 h 752"/>
                <a:gd name="T86" fmla="*/ 559 w 873"/>
                <a:gd name="T87" fmla="*/ 651 h 752"/>
                <a:gd name="T88" fmla="*/ 589 w 873"/>
                <a:gd name="T89" fmla="*/ 638 h 752"/>
                <a:gd name="T90" fmla="*/ 621 w 873"/>
                <a:gd name="T91" fmla="*/ 633 h 752"/>
                <a:gd name="T92" fmla="*/ 861 w 873"/>
                <a:gd name="T93" fmla="*/ 632 h 752"/>
                <a:gd name="T94" fmla="*/ 869 w 873"/>
                <a:gd name="T95" fmla="*/ 628 h 752"/>
                <a:gd name="T96" fmla="*/ 873 w 873"/>
                <a:gd name="T97" fmla="*/ 620 h 752"/>
                <a:gd name="T98" fmla="*/ 873 w 873"/>
                <a:gd name="T99" fmla="*/ 12 h 752"/>
                <a:gd name="T100" fmla="*/ 869 w 873"/>
                <a:gd name="T101" fmla="*/ 4 h 752"/>
                <a:gd name="T102" fmla="*/ 861 w 873"/>
                <a:gd name="T103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3" h="752">
                  <a:moveTo>
                    <a:pt x="858" y="0"/>
                  </a:moveTo>
                  <a:lnTo>
                    <a:pt x="813" y="0"/>
                  </a:lnTo>
                  <a:lnTo>
                    <a:pt x="813" y="557"/>
                  </a:lnTo>
                  <a:lnTo>
                    <a:pt x="813" y="560"/>
                  </a:lnTo>
                  <a:lnTo>
                    <a:pt x="812" y="562"/>
                  </a:lnTo>
                  <a:lnTo>
                    <a:pt x="811" y="565"/>
                  </a:lnTo>
                  <a:lnTo>
                    <a:pt x="809" y="568"/>
                  </a:lnTo>
                  <a:lnTo>
                    <a:pt x="807" y="570"/>
                  </a:lnTo>
                  <a:lnTo>
                    <a:pt x="805" y="571"/>
                  </a:lnTo>
                  <a:lnTo>
                    <a:pt x="801" y="572"/>
                  </a:lnTo>
                  <a:lnTo>
                    <a:pt x="798" y="572"/>
                  </a:lnTo>
                  <a:lnTo>
                    <a:pt x="558" y="572"/>
                  </a:lnTo>
                  <a:lnTo>
                    <a:pt x="551" y="572"/>
                  </a:lnTo>
                  <a:lnTo>
                    <a:pt x="544" y="574"/>
                  </a:lnTo>
                  <a:lnTo>
                    <a:pt x="538" y="576"/>
                  </a:lnTo>
                  <a:lnTo>
                    <a:pt x="531" y="579"/>
                  </a:lnTo>
                  <a:lnTo>
                    <a:pt x="525" y="583"/>
                  </a:lnTo>
                  <a:lnTo>
                    <a:pt x="518" y="587"/>
                  </a:lnTo>
                  <a:lnTo>
                    <a:pt x="513" y="592"/>
                  </a:lnTo>
                  <a:lnTo>
                    <a:pt x="506" y="598"/>
                  </a:lnTo>
                  <a:lnTo>
                    <a:pt x="502" y="604"/>
                  </a:lnTo>
                  <a:lnTo>
                    <a:pt x="497" y="612"/>
                  </a:lnTo>
                  <a:lnTo>
                    <a:pt x="492" y="619"/>
                  </a:lnTo>
                  <a:lnTo>
                    <a:pt x="489" y="627"/>
                  </a:lnTo>
                  <a:lnTo>
                    <a:pt x="486" y="635"/>
                  </a:lnTo>
                  <a:lnTo>
                    <a:pt x="484" y="644"/>
                  </a:lnTo>
                  <a:lnTo>
                    <a:pt x="483" y="653"/>
                  </a:lnTo>
                  <a:lnTo>
                    <a:pt x="483" y="662"/>
                  </a:lnTo>
                  <a:lnTo>
                    <a:pt x="482" y="665"/>
                  </a:lnTo>
                  <a:lnTo>
                    <a:pt x="481" y="668"/>
                  </a:lnTo>
                  <a:lnTo>
                    <a:pt x="480" y="671"/>
                  </a:lnTo>
                  <a:lnTo>
                    <a:pt x="477" y="673"/>
                  </a:lnTo>
                  <a:lnTo>
                    <a:pt x="475" y="675"/>
                  </a:lnTo>
                  <a:lnTo>
                    <a:pt x="473" y="676"/>
                  </a:lnTo>
                  <a:lnTo>
                    <a:pt x="470" y="677"/>
                  </a:lnTo>
                  <a:lnTo>
                    <a:pt x="468" y="677"/>
                  </a:lnTo>
                  <a:lnTo>
                    <a:pt x="407" y="677"/>
                  </a:lnTo>
                  <a:lnTo>
                    <a:pt x="405" y="677"/>
                  </a:lnTo>
                  <a:lnTo>
                    <a:pt x="401" y="676"/>
                  </a:lnTo>
                  <a:lnTo>
                    <a:pt x="399" y="675"/>
                  </a:lnTo>
                  <a:lnTo>
                    <a:pt x="396" y="673"/>
                  </a:lnTo>
                  <a:lnTo>
                    <a:pt x="395" y="671"/>
                  </a:lnTo>
                  <a:lnTo>
                    <a:pt x="393" y="668"/>
                  </a:lnTo>
                  <a:lnTo>
                    <a:pt x="393" y="665"/>
                  </a:lnTo>
                  <a:lnTo>
                    <a:pt x="392" y="662"/>
                  </a:lnTo>
                  <a:lnTo>
                    <a:pt x="392" y="653"/>
                  </a:lnTo>
                  <a:lnTo>
                    <a:pt x="391" y="644"/>
                  </a:lnTo>
                  <a:lnTo>
                    <a:pt x="388" y="635"/>
                  </a:lnTo>
                  <a:lnTo>
                    <a:pt x="385" y="627"/>
                  </a:lnTo>
                  <a:lnTo>
                    <a:pt x="381" y="619"/>
                  </a:lnTo>
                  <a:lnTo>
                    <a:pt x="377" y="612"/>
                  </a:lnTo>
                  <a:lnTo>
                    <a:pt x="371" y="604"/>
                  </a:lnTo>
                  <a:lnTo>
                    <a:pt x="366" y="598"/>
                  </a:lnTo>
                  <a:lnTo>
                    <a:pt x="359" y="592"/>
                  </a:lnTo>
                  <a:lnTo>
                    <a:pt x="352" y="587"/>
                  </a:lnTo>
                  <a:lnTo>
                    <a:pt x="346" y="583"/>
                  </a:lnTo>
                  <a:lnTo>
                    <a:pt x="337" y="579"/>
                  </a:lnTo>
                  <a:lnTo>
                    <a:pt x="328" y="576"/>
                  </a:lnTo>
                  <a:lnTo>
                    <a:pt x="320" y="574"/>
                  </a:lnTo>
                  <a:lnTo>
                    <a:pt x="311" y="572"/>
                  </a:lnTo>
                  <a:lnTo>
                    <a:pt x="302" y="572"/>
                  </a:lnTo>
                  <a:lnTo>
                    <a:pt x="76" y="572"/>
                  </a:lnTo>
                  <a:lnTo>
                    <a:pt x="73" y="572"/>
                  </a:lnTo>
                  <a:lnTo>
                    <a:pt x="70" y="571"/>
                  </a:lnTo>
                  <a:lnTo>
                    <a:pt x="68" y="570"/>
                  </a:lnTo>
                  <a:lnTo>
                    <a:pt x="66" y="568"/>
                  </a:lnTo>
                  <a:lnTo>
                    <a:pt x="63" y="565"/>
                  </a:lnTo>
                  <a:lnTo>
                    <a:pt x="62" y="562"/>
                  </a:lnTo>
                  <a:lnTo>
                    <a:pt x="61" y="560"/>
                  </a:lnTo>
                  <a:lnTo>
                    <a:pt x="61" y="557"/>
                  </a:lnTo>
                  <a:lnTo>
                    <a:pt x="61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2" y="623"/>
                  </a:lnTo>
                  <a:lnTo>
                    <a:pt x="3" y="625"/>
                  </a:lnTo>
                  <a:lnTo>
                    <a:pt x="6" y="628"/>
                  </a:lnTo>
                  <a:lnTo>
                    <a:pt x="8" y="630"/>
                  </a:lnTo>
                  <a:lnTo>
                    <a:pt x="10" y="631"/>
                  </a:lnTo>
                  <a:lnTo>
                    <a:pt x="13" y="632"/>
                  </a:lnTo>
                  <a:lnTo>
                    <a:pt x="15" y="632"/>
                  </a:lnTo>
                  <a:lnTo>
                    <a:pt x="241" y="632"/>
                  </a:lnTo>
                  <a:lnTo>
                    <a:pt x="252" y="633"/>
                  </a:lnTo>
                  <a:lnTo>
                    <a:pt x="264" y="634"/>
                  </a:lnTo>
                  <a:lnTo>
                    <a:pt x="275" y="635"/>
                  </a:lnTo>
                  <a:lnTo>
                    <a:pt x="285" y="638"/>
                  </a:lnTo>
                  <a:lnTo>
                    <a:pt x="296" y="642"/>
                  </a:lnTo>
                  <a:lnTo>
                    <a:pt x="306" y="646"/>
                  </a:lnTo>
                  <a:lnTo>
                    <a:pt x="315" y="651"/>
                  </a:lnTo>
                  <a:lnTo>
                    <a:pt x="324" y="658"/>
                  </a:lnTo>
                  <a:lnTo>
                    <a:pt x="333" y="664"/>
                  </a:lnTo>
                  <a:lnTo>
                    <a:pt x="339" y="673"/>
                  </a:lnTo>
                  <a:lnTo>
                    <a:pt x="346" y="681"/>
                  </a:lnTo>
                  <a:lnTo>
                    <a:pt x="352" y="690"/>
                  </a:lnTo>
                  <a:lnTo>
                    <a:pt x="356" y="701"/>
                  </a:lnTo>
                  <a:lnTo>
                    <a:pt x="359" y="712"/>
                  </a:lnTo>
                  <a:lnTo>
                    <a:pt x="362" y="724"/>
                  </a:lnTo>
                  <a:lnTo>
                    <a:pt x="362" y="737"/>
                  </a:lnTo>
                  <a:lnTo>
                    <a:pt x="363" y="740"/>
                  </a:lnTo>
                  <a:lnTo>
                    <a:pt x="363" y="743"/>
                  </a:lnTo>
                  <a:lnTo>
                    <a:pt x="365" y="746"/>
                  </a:lnTo>
                  <a:lnTo>
                    <a:pt x="366" y="748"/>
                  </a:lnTo>
                  <a:lnTo>
                    <a:pt x="368" y="750"/>
                  </a:lnTo>
                  <a:lnTo>
                    <a:pt x="371" y="751"/>
                  </a:lnTo>
                  <a:lnTo>
                    <a:pt x="373" y="752"/>
                  </a:lnTo>
                  <a:lnTo>
                    <a:pt x="377" y="752"/>
                  </a:lnTo>
                  <a:lnTo>
                    <a:pt x="498" y="752"/>
                  </a:lnTo>
                  <a:lnTo>
                    <a:pt x="500" y="752"/>
                  </a:lnTo>
                  <a:lnTo>
                    <a:pt x="503" y="751"/>
                  </a:lnTo>
                  <a:lnTo>
                    <a:pt x="505" y="750"/>
                  </a:lnTo>
                  <a:lnTo>
                    <a:pt x="507" y="748"/>
                  </a:lnTo>
                  <a:lnTo>
                    <a:pt x="510" y="746"/>
                  </a:lnTo>
                  <a:lnTo>
                    <a:pt x="512" y="743"/>
                  </a:lnTo>
                  <a:lnTo>
                    <a:pt x="512" y="740"/>
                  </a:lnTo>
                  <a:lnTo>
                    <a:pt x="513" y="737"/>
                  </a:lnTo>
                  <a:lnTo>
                    <a:pt x="513" y="724"/>
                  </a:lnTo>
                  <a:lnTo>
                    <a:pt x="515" y="712"/>
                  </a:lnTo>
                  <a:lnTo>
                    <a:pt x="518" y="701"/>
                  </a:lnTo>
                  <a:lnTo>
                    <a:pt x="522" y="690"/>
                  </a:lnTo>
                  <a:lnTo>
                    <a:pt x="528" y="681"/>
                  </a:lnTo>
                  <a:lnTo>
                    <a:pt x="534" y="673"/>
                  </a:lnTo>
                  <a:lnTo>
                    <a:pt x="542" y="664"/>
                  </a:lnTo>
                  <a:lnTo>
                    <a:pt x="550" y="658"/>
                  </a:lnTo>
                  <a:lnTo>
                    <a:pt x="559" y="651"/>
                  </a:lnTo>
                  <a:lnTo>
                    <a:pt x="569" y="646"/>
                  </a:lnTo>
                  <a:lnTo>
                    <a:pt x="578" y="642"/>
                  </a:lnTo>
                  <a:lnTo>
                    <a:pt x="589" y="638"/>
                  </a:lnTo>
                  <a:lnTo>
                    <a:pt x="600" y="635"/>
                  </a:lnTo>
                  <a:lnTo>
                    <a:pt x="610" y="634"/>
                  </a:lnTo>
                  <a:lnTo>
                    <a:pt x="621" y="633"/>
                  </a:lnTo>
                  <a:lnTo>
                    <a:pt x="633" y="632"/>
                  </a:lnTo>
                  <a:lnTo>
                    <a:pt x="858" y="632"/>
                  </a:lnTo>
                  <a:lnTo>
                    <a:pt x="861" y="632"/>
                  </a:lnTo>
                  <a:lnTo>
                    <a:pt x="865" y="631"/>
                  </a:lnTo>
                  <a:lnTo>
                    <a:pt x="867" y="630"/>
                  </a:lnTo>
                  <a:lnTo>
                    <a:pt x="869" y="628"/>
                  </a:lnTo>
                  <a:lnTo>
                    <a:pt x="871" y="625"/>
                  </a:lnTo>
                  <a:lnTo>
                    <a:pt x="872" y="623"/>
                  </a:lnTo>
                  <a:lnTo>
                    <a:pt x="873" y="620"/>
                  </a:lnTo>
                  <a:lnTo>
                    <a:pt x="873" y="617"/>
                  </a:lnTo>
                  <a:lnTo>
                    <a:pt x="873" y="15"/>
                  </a:lnTo>
                  <a:lnTo>
                    <a:pt x="873" y="12"/>
                  </a:lnTo>
                  <a:lnTo>
                    <a:pt x="872" y="9"/>
                  </a:lnTo>
                  <a:lnTo>
                    <a:pt x="871" y="7"/>
                  </a:lnTo>
                  <a:lnTo>
                    <a:pt x="869" y="4"/>
                  </a:lnTo>
                  <a:lnTo>
                    <a:pt x="867" y="2"/>
                  </a:lnTo>
                  <a:lnTo>
                    <a:pt x="865" y="1"/>
                  </a:lnTo>
                  <a:lnTo>
                    <a:pt x="861" y="0"/>
                  </a:lnTo>
                  <a:lnTo>
                    <a:pt x="8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60">
              <a:extLst>
                <a:ext uri="{FF2B5EF4-FFF2-40B4-BE49-F238E27FC236}">
                  <a16:creationId xmlns:a16="http://schemas.microsoft.com/office/drawing/2014/main" id="{48B7FDF7-0121-EA22-4A9D-9015A019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438" y="793750"/>
              <a:ext cx="104775" cy="233363"/>
            </a:xfrm>
            <a:custGeom>
              <a:avLst/>
              <a:gdLst>
                <a:gd name="T0" fmla="*/ 106 w 331"/>
                <a:gd name="T1" fmla="*/ 633 h 738"/>
                <a:gd name="T2" fmla="*/ 316 w 331"/>
                <a:gd name="T3" fmla="*/ 633 h 738"/>
                <a:gd name="T4" fmla="*/ 331 w 331"/>
                <a:gd name="T5" fmla="*/ 633 h 738"/>
                <a:gd name="T6" fmla="*/ 331 w 331"/>
                <a:gd name="T7" fmla="*/ 618 h 738"/>
                <a:gd name="T8" fmla="*/ 331 w 331"/>
                <a:gd name="T9" fmla="*/ 16 h 738"/>
                <a:gd name="T10" fmla="*/ 331 w 331"/>
                <a:gd name="T11" fmla="*/ 13 h 738"/>
                <a:gd name="T12" fmla="*/ 330 w 331"/>
                <a:gd name="T13" fmla="*/ 10 h 738"/>
                <a:gd name="T14" fmla="*/ 329 w 331"/>
                <a:gd name="T15" fmla="*/ 7 h 738"/>
                <a:gd name="T16" fmla="*/ 327 w 331"/>
                <a:gd name="T17" fmla="*/ 5 h 738"/>
                <a:gd name="T18" fmla="*/ 325 w 331"/>
                <a:gd name="T19" fmla="*/ 3 h 738"/>
                <a:gd name="T20" fmla="*/ 323 w 331"/>
                <a:gd name="T21" fmla="*/ 2 h 738"/>
                <a:gd name="T22" fmla="*/ 319 w 331"/>
                <a:gd name="T23" fmla="*/ 1 h 738"/>
                <a:gd name="T24" fmla="*/ 316 w 331"/>
                <a:gd name="T25" fmla="*/ 1 h 738"/>
                <a:gd name="T26" fmla="*/ 106 w 331"/>
                <a:gd name="T27" fmla="*/ 0 h 738"/>
                <a:gd name="T28" fmla="*/ 97 w 331"/>
                <a:gd name="T29" fmla="*/ 1 h 738"/>
                <a:gd name="T30" fmla="*/ 89 w 331"/>
                <a:gd name="T31" fmla="*/ 2 h 738"/>
                <a:gd name="T32" fmla="*/ 86 w 331"/>
                <a:gd name="T33" fmla="*/ 2 h 738"/>
                <a:gd name="T34" fmla="*/ 82 w 331"/>
                <a:gd name="T35" fmla="*/ 3 h 738"/>
                <a:gd name="T36" fmla="*/ 77 w 331"/>
                <a:gd name="T37" fmla="*/ 3 h 738"/>
                <a:gd name="T38" fmla="*/ 73 w 331"/>
                <a:gd name="T39" fmla="*/ 4 h 738"/>
                <a:gd name="T40" fmla="*/ 68 w 331"/>
                <a:gd name="T41" fmla="*/ 5 h 738"/>
                <a:gd name="T42" fmla="*/ 64 w 331"/>
                <a:gd name="T43" fmla="*/ 7 h 738"/>
                <a:gd name="T44" fmla="*/ 61 w 331"/>
                <a:gd name="T45" fmla="*/ 9 h 738"/>
                <a:gd name="T46" fmla="*/ 57 w 331"/>
                <a:gd name="T47" fmla="*/ 10 h 738"/>
                <a:gd name="T48" fmla="*/ 52 w 331"/>
                <a:gd name="T49" fmla="*/ 12 h 738"/>
                <a:gd name="T50" fmla="*/ 48 w 331"/>
                <a:gd name="T51" fmla="*/ 13 h 738"/>
                <a:gd name="T52" fmla="*/ 45 w 331"/>
                <a:gd name="T53" fmla="*/ 15 h 738"/>
                <a:gd name="T54" fmla="*/ 42 w 331"/>
                <a:gd name="T55" fmla="*/ 17 h 738"/>
                <a:gd name="T56" fmla="*/ 37 w 331"/>
                <a:gd name="T57" fmla="*/ 19 h 738"/>
                <a:gd name="T58" fmla="*/ 34 w 331"/>
                <a:gd name="T59" fmla="*/ 21 h 738"/>
                <a:gd name="T60" fmla="*/ 30 w 331"/>
                <a:gd name="T61" fmla="*/ 24 h 738"/>
                <a:gd name="T62" fmla="*/ 25 w 331"/>
                <a:gd name="T63" fmla="*/ 27 h 738"/>
                <a:gd name="T64" fmla="*/ 23 w 331"/>
                <a:gd name="T65" fmla="*/ 28 h 738"/>
                <a:gd name="T66" fmla="*/ 20 w 331"/>
                <a:gd name="T67" fmla="*/ 30 h 738"/>
                <a:gd name="T68" fmla="*/ 9 w 331"/>
                <a:gd name="T69" fmla="*/ 40 h 738"/>
                <a:gd name="T70" fmla="*/ 0 w 331"/>
                <a:gd name="T71" fmla="*/ 50 h 738"/>
                <a:gd name="T72" fmla="*/ 0 w 331"/>
                <a:gd name="T73" fmla="*/ 738 h 738"/>
                <a:gd name="T74" fmla="*/ 1 w 331"/>
                <a:gd name="T75" fmla="*/ 738 h 738"/>
                <a:gd name="T76" fmla="*/ 3 w 331"/>
                <a:gd name="T77" fmla="*/ 727 h 738"/>
                <a:gd name="T78" fmla="*/ 6 w 331"/>
                <a:gd name="T79" fmla="*/ 716 h 738"/>
                <a:gd name="T80" fmla="*/ 9 w 331"/>
                <a:gd name="T81" fmla="*/ 706 h 738"/>
                <a:gd name="T82" fmla="*/ 14 w 331"/>
                <a:gd name="T83" fmla="*/ 696 h 738"/>
                <a:gd name="T84" fmla="*/ 19 w 331"/>
                <a:gd name="T85" fmla="*/ 686 h 738"/>
                <a:gd name="T86" fmla="*/ 25 w 331"/>
                <a:gd name="T87" fmla="*/ 678 h 738"/>
                <a:gd name="T88" fmla="*/ 32 w 331"/>
                <a:gd name="T89" fmla="*/ 670 h 738"/>
                <a:gd name="T90" fmla="*/ 38 w 331"/>
                <a:gd name="T91" fmla="*/ 663 h 738"/>
                <a:gd name="T92" fmla="*/ 46 w 331"/>
                <a:gd name="T93" fmla="*/ 655 h 738"/>
                <a:gd name="T94" fmla="*/ 54 w 331"/>
                <a:gd name="T95" fmla="*/ 650 h 738"/>
                <a:gd name="T96" fmla="*/ 62 w 331"/>
                <a:gd name="T97" fmla="*/ 645 h 738"/>
                <a:gd name="T98" fmla="*/ 70 w 331"/>
                <a:gd name="T99" fmla="*/ 640 h 738"/>
                <a:gd name="T100" fmla="*/ 79 w 331"/>
                <a:gd name="T101" fmla="*/ 637 h 738"/>
                <a:gd name="T102" fmla="*/ 88 w 331"/>
                <a:gd name="T103" fmla="*/ 635 h 738"/>
                <a:gd name="T104" fmla="*/ 97 w 331"/>
                <a:gd name="T105" fmla="*/ 633 h 738"/>
                <a:gd name="T106" fmla="*/ 106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106" y="633"/>
                  </a:moveTo>
                  <a:lnTo>
                    <a:pt x="316" y="633"/>
                  </a:lnTo>
                  <a:lnTo>
                    <a:pt x="331" y="633"/>
                  </a:lnTo>
                  <a:lnTo>
                    <a:pt x="331" y="618"/>
                  </a:lnTo>
                  <a:lnTo>
                    <a:pt x="331" y="16"/>
                  </a:lnTo>
                  <a:lnTo>
                    <a:pt x="331" y="13"/>
                  </a:lnTo>
                  <a:lnTo>
                    <a:pt x="330" y="10"/>
                  </a:lnTo>
                  <a:lnTo>
                    <a:pt x="329" y="7"/>
                  </a:lnTo>
                  <a:lnTo>
                    <a:pt x="327" y="5"/>
                  </a:lnTo>
                  <a:lnTo>
                    <a:pt x="325" y="3"/>
                  </a:lnTo>
                  <a:lnTo>
                    <a:pt x="323" y="2"/>
                  </a:lnTo>
                  <a:lnTo>
                    <a:pt x="319" y="1"/>
                  </a:lnTo>
                  <a:lnTo>
                    <a:pt x="316" y="1"/>
                  </a:lnTo>
                  <a:lnTo>
                    <a:pt x="106" y="0"/>
                  </a:lnTo>
                  <a:lnTo>
                    <a:pt x="97" y="1"/>
                  </a:lnTo>
                  <a:lnTo>
                    <a:pt x="89" y="2"/>
                  </a:lnTo>
                  <a:lnTo>
                    <a:pt x="86" y="2"/>
                  </a:lnTo>
                  <a:lnTo>
                    <a:pt x="82" y="3"/>
                  </a:lnTo>
                  <a:lnTo>
                    <a:pt x="77" y="3"/>
                  </a:lnTo>
                  <a:lnTo>
                    <a:pt x="73" y="4"/>
                  </a:lnTo>
                  <a:lnTo>
                    <a:pt x="68" y="5"/>
                  </a:lnTo>
                  <a:lnTo>
                    <a:pt x="64" y="7"/>
                  </a:lnTo>
                  <a:lnTo>
                    <a:pt x="61" y="9"/>
                  </a:lnTo>
                  <a:lnTo>
                    <a:pt x="57" y="10"/>
                  </a:lnTo>
                  <a:lnTo>
                    <a:pt x="52" y="12"/>
                  </a:lnTo>
                  <a:lnTo>
                    <a:pt x="48" y="13"/>
                  </a:lnTo>
                  <a:lnTo>
                    <a:pt x="45" y="15"/>
                  </a:lnTo>
                  <a:lnTo>
                    <a:pt x="42" y="17"/>
                  </a:lnTo>
                  <a:lnTo>
                    <a:pt x="37" y="19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0" y="30"/>
                  </a:lnTo>
                  <a:lnTo>
                    <a:pt x="9" y="40"/>
                  </a:lnTo>
                  <a:lnTo>
                    <a:pt x="0" y="50"/>
                  </a:lnTo>
                  <a:lnTo>
                    <a:pt x="0" y="738"/>
                  </a:lnTo>
                  <a:lnTo>
                    <a:pt x="1" y="738"/>
                  </a:lnTo>
                  <a:lnTo>
                    <a:pt x="3" y="727"/>
                  </a:lnTo>
                  <a:lnTo>
                    <a:pt x="6" y="716"/>
                  </a:lnTo>
                  <a:lnTo>
                    <a:pt x="9" y="706"/>
                  </a:lnTo>
                  <a:lnTo>
                    <a:pt x="14" y="696"/>
                  </a:lnTo>
                  <a:lnTo>
                    <a:pt x="19" y="686"/>
                  </a:lnTo>
                  <a:lnTo>
                    <a:pt x="25" y="678"/>
                  </a:lnTo>
                  <a:lnTo>
                    <a:pt x="32" y="670"/>
                  </a:lnTo>
                  <a:lnTo>
                    <a:pt x="38" y="663"/>
                  </a:lnTo>
                  <a:lnTo>
                    <a:pt x="46" y="655"/>
                  </a:lnTo>
                  <a:lnTo>
                    <a:pt x="54" y="650"/>
                  </a:lnTo>
                  <a:lnTo>
                    <a:pt x="62" y="645"/>
                  </a:lnTo>
                  <a:lnTo>
                    <a:pt x="70" y="640"/>
                  </a:lnTo>
                  <a:lnTo>
                    <a:pt x="79" y="637"/>
                  </a:lnTo>
                  <a:lnTo>
                    <a:pt x="88" y="635"/>
                  </a:lnTo>
                  <a:lnTo>
                    <a:pt x="97" y="633"/>
                  </a:lnTo>
                  <a:lnTo>
                    <a:pt x="106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61">
              <a:extLst>
                <a:ext uri="{FF2B5EF4-FFF2-40B4-BE49-F238E27FC236}">
                  <a16:creationId xmlns:a16="http://schemas.microsoft.com/office/drawing/2014/main" id="{16F624D7-39C0-56F5-FD07-32E15DB7B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793750"/>
              <a:ext cx="104775" cy="233363"/>
            </a:xfrm>
            <a:custGeom>
              <a:avLst/>
              <a:gdLst>
                <a:gd name="T0" fmla="*/ 211 w 331"/>
                <a:gd name="T1" fmla="*/ 633 h 738"/>
                <a:gd name="T2" fmla="*/ 222 w 331"/>
                <a:gd name="T3" fmla="*/ 633 h 738"/>
                <a:gd name="T4" fmla="*/ 233 w 331"/>
                <a:gd name="T5" fmla="*/ 635 h 738"/>
                <a:gd name="T6" fmla="*/ 244 w 331"/>
                <a:gd name="T7" fmla="*/ 637 h 738"/>
                <a:gd name="T8" fmla="*/ 255 w 331"/>
                <a:gd name="T9" fmla="*/ 640 h 738"/>
                <a:gd name="T10" fmla="*/ 264 w 331"/>
                <a:gd name="T11" fmla="*/ 645 h 738"/>
                <a:gd name="T12" fmla="*/ 274 w 331"/>
                <a:gd name="T13" fmla="*/ 650 h 738"/>
                <a:gd name="T14" fmla="*/ 282 w 331"/>
                <a:gd name="T15" fmla="*/ 656 h 738"/>
                <a:gd name="T16" fmla="*/ 291 w 331"/>
                <a:gd name="T17" fmla="*/ 663 h 738"/>
                <a:gd name="T18" fmla="*/ 298 w 331"/>
                <a:gd name="T19" fmla="*/ 670 h 738"/>
                <a:gd name="T20" fmla="*/ 306 w 331"/>
                <a:gd name="T21" fmla="*/ 678 h 738"/>
                <a:gd name="T22" fmla="*/ 311 w 331"/>
                <a:gd name="T23" fmla="*/ 687 h 738"/>
                <a:gd name="T24" fmla="*/ 317 w 331"/>
                <a:gd name="T25" fmla="*/ 696 h 738"/>
                <a:gd name="T26" fmla="*/ 322 w 331"/>
                <a:gd name="T27" fmla="*/ 706 h 738"/>
                <a:gd name="T28" fmla="*/ 325 w 331"/>
                <a:gd name="T29" fmla="*/ 716 h 738"/>
                <a:gd name="T30" fmla="*/ 329 w 331"/>
                <a:gd name="T31" fmla="*/ 727 h 738"/>
                <a:gd name="T32" fmla="*/ 331 w 331"/>
                <a:gd name="T33" fmla="*/ 738 h 738"/>
                <a:gd name="T34" fmla="*/ 331 w 331"/>
                <a:gd name="T35" fmla="*/ 738 h 738"/>
                <a:gd name="T36" fmla="*/ 331 w 331"/>
                <a:gd name="T37" fmla="*/ 50 h 738"/>
                <a:gd name="T38" fmla="*/ 322 w 331"/>
                <a:gd name="T39" fmla="*/ 40 h 738"/>
                <a:gd name="T40" fmla="*/ 311 w 331"/>
                <a:gd name="T41" fmla="*/ 30 h 738"/>
                <a:gd name="T42" fmla="*/ 308 w 331"/>
                <a:gd name="T43" fmla="*/ 28 h 738"/>
                <a:gd name="T44" fmla="*/ 305 w 331"/>
                <a:gd name="T45" fmla="*/ 27 h 738"/>
                <a:gd name="T46" fmla="*/ 302 w 331"/>
                <a:gd name="T47" fmla="*/ 24 h 738"/>
                <a:gd name="T48" fmla="*/ 297 w 331"/>
                <a:gd name="T49" fmla="*/ 21 h 738"/>
                <a:gd name="T50" fmla="*/ 294 w 331"/>
                <a:gd name="T51" fmla="*/ 19 h 738"/>
                <a:gd name="T52" fmla="*/ 290 w 331"/>
                <a:gd name="T53" fmla="*/ 17 h 738"/>
                <a:gd name="T54" fmla="*/ 287 w 331"/>
                <a:gd name="T55" fmla="*/ 15 h 738"/>
                <a:gd name="T56" fmla="*/ 282 w 331"/>
                <a:gd name="T57" fmla="*/ 13 h 738"/>
                <a:gd name="T58" fmla="*/ 279 w 331"/>
                <a:gd name="T59" fmla="*/ 12 h 738"/>
                <a:gd name="T60" fmla="*/ 275 w 331"/>
                <a:gd name="T61" fmla="*/ 10 h 738"/>
                <a:gd name="T62" fmla="*/ 271 w 331"/>
                <a:gd name="T63" fmla="*/ 9 h 738"/>
                <a:gd name="T64" fmla="*/ 266 w 331"/>
                <a:gd name="T65" fmla="*/ 7 h 738"/>
                <a:gd name="T66" fmla="*/ 263 w 331"/>
                <a:gd name="T67" fmla="*/ 5 h 738"/>
                <a:gd name="T68" fmla="*/ 259 w 331"/>
                <a:gd name="T69" fmla="*/ 4 h 738"/>
                <a:gd name="T70" fmla="*/ 253 w 331"/>
                <a:gd name="T71" fmla="*/ 3 h 738"/>
                <a:gd name="T72" fmla="*/ 249 w 331"/>
                <a:gd name="T73" fmla="*/ 3 h 738"/>
                <a:gd name="T74" fmla="*/ 246 w 331"/>
                <a:gd name="T75" fmla="*/ 2 h 738"/>
                <a:gd name="T76" fmla="*/ 243 w 331"/>
                <a:gd name="T77" fmla="*/ 2 h 738"/>
                <a:gd name="T78" fmla="*/ 234 w 331"/>
                <a:gd name="T79" fmla="*/ 1 h 738"/>
                <a:gd name="T80" fmla="*/ 226 w 331"/>
                <a:gd name="T81" fmla="*/ 1 h 738"/>
                <a:gd name="T82" fmla="*/ 15 w 331"/>
                <a:gd name="T83" fmla="*/ 0 h 738"/>
                <a:gd name="T84" fmla="*/ 12 w 331"/>
                <a:gd name="T85" fmla="*/ 1 h 738"/>
                <a:gd name="T86" fmla="*/ 9 w 331"/>
                <a:gd name="T87" fmla="*/ 2 h 738"/>
                <a:gd name="T88" fmla="*/ 7 w 331"/>
                <a:gd name="T89" fmla="*/ 3 h 738"/>
                <a:gd name="T90" fmla="*/ 5 w 331"/>
                <a:gd name="T91" fmla="*/ 5 h 738"/>
                <a:gd name="T92" fmla="*/ 2 w 331"/>
                <a:gd name="T93" fmla="*/ 7 h 738"/>
                <a:gd name="T94" fmla="*/ 1 w 331"/>
                <a:gd name="T95" fmla="*/ 10 h 738"/>
                <a:gd name="T96" fmla="*/ 0 w 331"/>
                <a:gd name="T97" fmla="*/ 13 h 738"/>
                <a:gd name="T98" fmla="*/ 0 w 331"/>
                <a:gd name="T99" fmla="*/ 16 h 738"/>
                <a:gd name="T100" fmla="*/ 0 w 331"/>
                <a:gd name="T101" fmla="*/ 618 h 738"/>
                <a:gd name="T102" fmla="*/ 0 w 331"/>
                <a:gd name="T103" fmla="*/ 633 h 738"/>
                <a:gd name="T104" fmla="*/ 15 w 331"/>
                <a:gd name="T105" fmla="*/ 633 h 738"/>
                <a:gd name="T106" fmla="*/ 211 w 331"/>
                <a:gd name="T107" fmla="*/ 633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1" h="738">
                  <a:moveTo>
                    <a:pt x="211" y="633"/>
                  </a:moveTo>
                  <a:lnTo>
                    <a:pt x="222" y="633"/>
                  </a:lnTo>
                  <a:lnTo>
                    <a:pt x="233" y="635"/>
                  </a:lnTo>
                  <a:lnTo>
                    <a:pt x="244" y="637"/>
                  </a:lnTo>
                  <a:lnTo>
                    <a:pt x="255" y="640"/>
                  </a:lnTo>
                  <a:lnTo>
                    <a:pt x="264" y="645"/>
                  </a:lnTo>
                  <a:lnTo>
                    <a:pt x="274" y="650"/>
                  </a:lnTo>
                  <a:lnTo>
                    <a:pt x="282" y="656"/>
                  </a:lnTo>
                  <a:lnTo>
                    <a:pt x="291" y="663"/>
                  </a:lnTo>
                  <a:lnTo>
                    <a:pt x="298" y="670"/>
                  </a:lnTo>
                  <a:lnTo>
                    <a:pt x="306" y="678"/>
                  </a:lnTo>
                  <a:lnTo>
                    <a:pt x="311" y="687"/>
                  </a:lnTo>
                  <a:lnTo>
                    <a:pt x="317" y="696"/>
                  </a:lnTo>
                  <a:lnTo>
                    <a:pt x="322" y="706"/>
                  </a:lnTo>
                  <a:lnTo>
                    <a:pt x="325" y="716"/>
                  </a:lnTo>
                  <a:lnTo>
                    <a:pt x="329" y="727"/>
                  </a:lnTo>
                  <a:lnTo>
                    <a:pt x="331" y="738"/>
                  </a:lnTo>
                  <a:lnTo>
                    <a:pt x="331" y="738"/>
                  </a:lnTo>
                  <a:lnTo>
                    <a:pt x="331" y="50"/>
                  </a:lnTo>
                  <a:lnTo>
                    <a:pt x="322" y="40"/>
                  </a:lnTo>
                  <a:lnTo>
                    <a:pt x="311" y="30"/>
                  </a:lnTo>
                  <a:lnTo>
                    <a:pt x="308" y="28"/>
                  </a:lnTo>
                  <a:lnTo>
                    <a:pt x="305" y="27"/>
                  </a:lnTo>
                  <a:lnTo>
                    <a:pt x="302" y="24"/>
                  </a:lnTo>
                  <a:lnTo>
                    <a:pt x="297" y="21"/>
                  </a:lnTo>
                  <a:lnTo>
                    <a:pt x="294" y="19"/>
                  </a:lnTo>
                  <a:lnTo>
                    <a:pt x="290" y="17"/>
                  </a:lnTo>
                  <a:lnTo>
                    <a:pt x="287" y="15"/>
                  </a:lnTo>
                  <a:lnTo>
                    <a:pt x="282" y="13"/>
                  </a:lnTo>
                  <a:lnTo>
                    <a:pt x="279" y="12"/>
                  </a:lnTo>
                  <a:lnTo>
                    <a:pt x="275" y="10"/>
                  </a:lnTo>
                  <a:lnTo>
                    <a:pt x="271" y="9"/>
                  </a:lnTo>
                  <a:lnTo>
                    <a:pt x="266" y="7"/>
                  </a:lnTo>
                  <a:lnTo>
                    <a:pt x="263" y="5"/>
                  </a:lnTo>
                  <a:lnTo>
                    <a:pt x="259" y="4"/>
                  </a:lnTo>
                  <a:lnTo>
                    <a:pt x="253" y="3"/>
                  </a:lnTo>
                  <a:lnTo>
                    <a:pt x="249" y="3"/>
                  </a:lnTo>
                  <a:lnTo>
                    <a:pt x="246" y="2"/>
                  </a:lnTo>
                  <a:lnTo>
                    <a:pt x="243" y="2"/>
                  </a:lnTo>
                  <a:lnTo>
                    <a:pt x="234" y="1"/>
                  </a:lnTo>
                  <a:lnTo>
                    <a:pt x="22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618"/>
                  </a:lnTo>
                  <a:lnTo>
                    <a:pt x="0" y="633"/>
                  </a:lnTo>
                  <a:lnTo>
                    <a:pt x="15" y="633"/>
                  </a:lnTo>
                  <a:lnTo>
                    <a:pt x="211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0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1789C-D762-4A2A-5F3E-6EF60917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6B32412D-2055-22E2-DE91-11DAB94298A6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759C7D9-CBED-81D0-26B1-7E63D55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C1C2918-F487-9BC5-8494-F61F442D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34E6D-8EA8-8A9B-1AED-53C513D8C915}"/>
              </a:ext>
            </a:extLst>
          </p:cNvPr>
          <p:cNvSpPr txBox="1"/>
          <p:nvPr/>
        </p:nvSpPr>
        <p:spPr>
          <a:xfrm>
            <a:off x="1149345" y="1185562"/>
            <a:ext cx="4129647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Fellow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(03/2025 to present, Australian National University) 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HSE Regulations analysis and comparison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Survey of AI acceptance in HSE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workshop preparation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9F771A-29C3-2E1C-4452-3F7A7F07D5F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7DEA5F19-E440-D0A1-432E-562ECDBE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A6FFC005-FB2A-3699-CCEB-60FD56E8C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96389DEF-19A2-4BC9-D30C-0E0DA745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63" y="3024466"/>
            <a:ext cx="8318042" cy="29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B963-4A3B-5393-9930-7D64F14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7">
            <a:extLst>
              <a:ext uri="{FF2B5EF4-FFF2-40B4-BE49-F238E27FC236}">
                <a16:creationId xmlns:a16="http://schemas.microsoft.com/office/drawing/2014/main" id="{02E1E401-57EB-9B8D-DB52-6FE106900532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61162EA8-0CC8-A83C-E023-1C30F50F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8A20D9C-B4FC-81D5-55C1-6483B24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A3677-59E8-9EE8-6C73-2B95F11A6040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8E3900-C9EF-B413-8F25-D984F249F683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1" name="Freeform 4359">
              <a:extLst>
                <a:ext uri="{FF2B5EF4-FFF2-40B4-BE49-F238E27FC236}">
                  <a16:creationId xmlns:a16="http://schemas.microsoft.com/office/drawing/2014/main" id="{9B12D892-CB8F-DF5D-646A-287006512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360">
              <a:extLst>
                <a:ext uri="{FF2B5EF4-FFF2-40B4-BE49-F238E27FC236}">
                  <a16:creationId xmlns:a16="http://schemas.microsoft.com/office/drawing/2014/main" id="{FA17BECA-EC74-76E6-6724-6D30D0488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4CC55D7-818A-E5B8-DAAC-91BE76FA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58" y="399253"/>
            <a:ext cx="4608194" cy="4819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09B5F5-25A3-317B-BABB-95ACA3BF5CFE}"/>
              </a:ext>
            </a:extLst>
          </p:cNvPr>
          <p:cNvSpPr txBox="1"/>
          <p:nvPr/>
        </p:nvSpPr>
        <p:spPr>
          <a:xfrm>
            <a:off x="533399" y="6024904"/>
            <a:ext cx="1128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Zhang, D., Xia, B.,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Anticev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J., Adebayo, T., Xing, Z., &amp;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Machao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(2024, August). Blockchain-Enabled Accountability in Data Supply Chain: A Data Bill of Materials Approach. In 2024 IEEE International Conference on Blockchain (Blockchain) (pp. 557-562). IEEE.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9E596-73A3-A304-AEB0-F749433C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08" y="3401661"/>
            <a:ext cx="7639792" cy="26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B6BB6-9C01-0E4F-C98D-22173D3B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08E53421-143F-A62B-6188-A1CBA9A4636C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68F3103-6B66-03FB-B47D-9A30EAA4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4BEE624-79E5-9D85-A0FB-EC1D95EA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067C2-2BA2-9473-A75C-DFA8092EAF93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7BB87-FC42-E3BE-14F4-50AF2E7DF172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913EFA70-CD6A-D845-4A8B-7CE5BA4C0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B03EFC0A-B914-4926-3317-6ED0DDAF1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FBD66140-A25C-873D-54ED-6D350DD01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93" y="461698"/>
            <a:ext cx="5274310" cy="772795"/>
          </a:xfrm>
          <a:prstGeom prst="rect">
            <a:avLst/>
          </a:prstGeom>
        </p:spPr>
      </p:pic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426F6D5-527E-3402-5BD6-4CE91A129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21" y="1882589"/>
            <a:ext cx="3747284" cy="4316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E551BB-84DE-F5DC-E678-27C7B33C7609}"/>
              </a:ext>
            </a:extLst>
          </p:cNvPr>
          <p:cNvSpPr txBox="1"/>
          <p:nvPr/>
        </p:nvSpPr>
        <p:spPr>
          <a:xfrm>
            <a:off x="6096000" y="125127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Figure 1 Methodology.</a:t>
            </a:r>
            <a:endParaRPr lang="en-US" sz="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F63B-8045-A1A4-F53B-7D2911BE4057}"/>
              </a:ext>
            </a:extLst>
          </p:cNvPr>
          <p:cNvSpPr txBox="1"/>
          <p:nvPr/>
        </p:nvSpPr>
        <p:spPr>
          <a:xfrm>
            <a:off x="6946321" y="624330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1000"/>
              </a:spcAft>
            </a:pPr>
            <a:r>
              <a:rPr lang="en-AU" sz="800" i="1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Figure 2 Mapping schema.</a:t>
            </a:r>
            <a:endParaRPr lang="en-US" sz="800" i="1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88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743B9-983B-8C86-E708-C8C78936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AA73127E-E9E2-E7E5-D7D3-FE6503C58A40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98DFEB0-2FA0-5B88-CAEF-9B5F8C80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F3C4236-68A0-1654-B4C2-F6261C1A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8BF8E-02C6-6DA2-5AAE-BBFEB9D4F6A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796291-9D75-A01D-4608-9D0D01388905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7075BDC2-706B-2CCD-E49C-60DB19868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935A1A2-FF38-0311-B185-80BCF8232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016C74F2-FCA6-D130-197F-0102A81A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1" y="304690"/>
            <a:ext cx="5068781" cy="543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F29A-BF63-4B28-F036-1D8F9D001C85}"/>
              </a:ext>
            </a:extLst>
          </p:cNvPr>
          <p:cNvSpPr txBox="1"/>
          <p:nvPr/>
        </p:nvSpPr>
        <p:spPr>
          <a:xfrm>
            <a:off x="855168" y="6240934"/>
            <a:ext cx="111264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Liu, Y., Lo, S. K., Lu, Q., Zhu, L., Zhao, D., Xu, X., ... &amp; Whittle, J. (2025). Agent design pattern catalogue: A collection of architectural patterns for foundation model based agents. Journal of Systems and Software, 220, 112278.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3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45988-0A2C-3ED8-7874-4D705E65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C3A34D42-88CE-872B-F0D5-79D71727B435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CAC64BC-A02B-2928-44E9-F5820456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E6693AE-CA0F-E3DB-28C9-724FB430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D113A-00EC-F4EA-8B68-C153854BDD8B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B7FCC-DE86-1868-A7B7-CFE8DC3A66B0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4C53A658-7DB0-2EDB-0FDB-9A17D8088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003410B3-4F50-D706-383F-F8989B95B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603500A-FF93-B224-0683-05F0AF9C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90" y="1230180"/>
            <a:ext cx="6455739" cy="418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0D4D5-497B-3B8F-E53F-411FABDE9FB9}"/>
              </a:ext>
            </a:extLst>
          </p:cNvPr>
          <p:cNvSpPr txBox="1"/>
          <p:nvPr/>
        </p:nvSpPr>
        <p:spPr>
          <a:xfrm>
            <a:off x="818405" y="6207982"/>
            <a:ext cx="111264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6695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Lu, Q., Zhao, D., Liu, Y., Zhang, H., Zhu, L., Xu, X., ... &amp; Tan, T. (2024). Evaluating The Architecture Of Large Language Model-Based Agents. 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to Journal of Systems and Software.</a:t>
            </a:r>
          </a:p>
          <a:p>
            <a:pPr marR="226695" lvl="0" algn="just">
              <a:spcBef>
                <a:spcPts val="560"/>
              </a:spcBef>
              <a:tabLst>
                <a:tab pos="342900" algn="l"/>
                <a:tab pos="343535" algn="l"/>
              </a:tabLst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8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E1B98-B6D6-BCED-E1BF-DF5A9570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7">
            <a:extLst>
              <a:ext uri="{FF2B5EF4-FFF2-40B4-BE49-F238E27FC236}">
                <a16:creationId xmlns:a16="http://schemas.microsoft.com/office/drawing/2014/main" id="{27AB2CFE-3706-2C85-BA7D-525D2B797463}"/>
              </a:ext>
            </a:extLst>
          </p:cNvPr>
          <p:cNvSpPr txBox="1">
            <a:spLocks/>
          </p:cNvSpPr>
          <p:nvPr/>
        </p:nvSpPr>
        <p:spPr>
          <a:xfrm>
            <a:off x="533399" y="399253"/>
            <a:ext cx="7668492" cy="6093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Experiences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61AE068-0150-740B-BB4B-4AEB539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0A11F35-0964-4227-87BC-21224D182A3F}" type="datetime1">
              <a:rPr lang="en-US" smtClean="0"/>
              <a:t>5/21/25</a:t>
            </a:fld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B020377-F866-446F-984E-4D753C0F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833993-81E1-45C6-8AF0-C9311456D742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A23C1-104E-E3E9-1E1B-35A484CF9998}"/>
              </a:ext>
            </a:extLst>
          </p:cNvPr>
          <p:cNvSpPr txBox="1"/>
          <p:nvPr/>
        </p:nvSpPr>
        <p:spPr>
          <a:xfrm>
            <a:off x="1149345" y="1185562"/>
            <a:ext cx="4129647" cy="46935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R="226695" lvl="0" algn="just">
              <a:spcBef>
                <a:spcPts val="56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Engineer </a:t>
            </a:r>
          </a:p>
          <a:p>
            <a:pPr marR="226695" lvl="0" algn="just">
              <a:spcBef>
                <a:spcPts val="56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(09/2023 to 03/2025, CSIRO’s Data61) 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 for the Data Bill of Materials project collaborated with CSIRO IM&amp;T department.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RAI pattern catalogue mapping to the EU AI Act, ISO 42001 standard, and Australia Voluntary AI Safety standard draft with Australia National AI Centre.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architectural pattern catalogue for foundation model-based agents.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an architecture design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decision trade-offs for a tax copilot collaborating with Empathetic AI.</a:t>
            </a:r>
          </a:p>
          <a:p>
            <a:pPr marL="342900" marR="226695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"Early Career in Science Award" in Data61 Software &amp; Computational Systems Biannual Awards, 2024.</a:t>
            </a:r>
          </a:p>
          <a:p>
            <a:pPr marL="342900" marR="226695" lvl="0" indent="-342900" algn="just">
              <a:spcBef>
                <a:spcPts val="560"/>
              </a:spcBef>
              <a:buFont typeface="Symbol" panose="05050102010706020507" pitchFamily="18" charset="2"/>
              <a:buChar char=""/>
              <a:tabLst>
                <a:tab pos="342900" algn="l"/>
                <a:tab pos="343535" algn="l"/>
              </a:tabLs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/>
              </a:buClr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5F31B-F680-015E-2A82-B74DF989C657}"/>
              </a:ext>
            </a:extLst>
          </p:cNvPr>
          <p:cNvGrpSpPr/>
          <p:nvPr/>
        </p:nvGrpSpPr>
        <p:grpSpPr>
          <a:xfrm>
            <a:off x="569966" y="1185562"/>
            <a:ext cx="419534" cy="419534"/>
            <a:chOff x="7613650" y="1387475"/>
            <a:chExt cx="284163" cy="284163"/>
          </a:xfrm>
          <a:solidFill>
            <a:srgbClr val="0070C0"/>
          </a:solidFill>
        </p:grpSpPr>
        <p:sp>
          <p:nvSpPr>
            <p:cNvPr id="17" name="Freeform 4359">
              <a:extLst>
                <a:ext uri="{FF2B5EF4-FFF2-40B4-BE49-F238E27FC236}">
                  <a16:creationId xmlns:a16="http://schemas.microsoft.com/office/drawing/2014/main" id="{F43286B7-134E-9F24-DC27-EE1769D45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60">
              <a:extLst>
                <a:ext uri="{FF2B5EF4-FFF2-40B4-BE49-F238E27FC236}">
                  <a16:creationId xmlns:a16="http://schemas.microsoft.com/office/drawing/2014/main" id="{22F2CEC5-5167-C260-132C-B2457D6F65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F228F5A-DB48-4B3F-D371-FE3F0C72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85" y="1605096"/>
            <a:ext cx="6774715" cy="33683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35295F-EA7A-B27B-BDDD-2F9B00D7E28F}"/>
              </a:ext>
            </a:extLst>
          </p:cNvPr>
          <p:cNvSpPr/>
          <p:nvPr/>
        </p:nvSpPr>
        <p:spPr>
          <a:xfrm>
            <a:off x="5755574" y="2885703"/>
            <a:ext cx="6491844" cy="87085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6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3164</Words>
  <Application>Microsoft Macintosh PowerPoint</Application>
  <PresentationFormat>Widescreen</PresentationFormat>
  <Paragraphs>362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LMRoman10-Regular</vt:lpstr>
      <vt:lpstr>Slack-Lato</vt:lpstr>
      <vt:lpstr>Arial</vt:lpstr>
      <vt:lpstr>Calibri</vt:lpstr>
      <vt:lpstr>Calibri Light</vt:lpstr>
      <vt:lpstr>Century Gothic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Yue Liu</cp:lastModifiedBy>
  <cp:revision>197</cp:revision>
  <dcterms:created xsi:type="dcterms:W3CDTF">2019-01-10T09:10:01Z</dcterms:created>
  <dcterms:modified xsi:type="dcterms:W3CDTF">2025-05-20T23:55:44Z</dcterms:modified>
</cp:coreProperties>
</file>